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558" r:id="rId2"/>
    <p:sldId id="360" r:id="rId3"/>
    <p:sldId id="476" r:id="rId4"/>
    <p:sldId id="568" r:id="rId5"/>
    <p:sldId id="704" r:id="rId6"/>
    <p:sldId id="820" r:id="rId7"/>
    <p:sldId id="479" r:id="rId8"/>
    <p:sldId id="768" r:id="rId9"/>
    <p:sldId id="835" r:id="rId10"/>
    <p:sldId id="815" r:id="rId11"/>
    <p:sldId id="816" r:id="rId12"/>
    <p:sldId id="836" r:id="rId13"/>
    <p:sldId id="837" r:id="rId14"/>
    <p:sldId id="838" r:id="rId15"/>
    <p:sldId id="66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51" autoAdjust="0"/>
    <p:restoredTop sz="48052" autoAdjust="0"/>
  </p:normalViewPr>
  <p:slideViewPr>
    <p:cSldViewPr snapToGrid="0">
      <p:cViewPr varScale="1">
        <p:scale>
          <a:sx n="34" d="100"/>
          <a:sy n="34" d="100"/>
        </p:scale>
        <p:origin x="1416" y="6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2" tIns="46581" rIns="93162" bIns="46581" rtlCol="0"/>
          <a:lstStyle>
            <a:lvl1pPr algn="r">
              <a:defRPr sz="1200"/>
            </a:lvl1pPr>
          </a:lstStyle>
          <a:p>
            <a:fld id="{37940DE7-40D7-2F48-987F-473A266EB2D1}" type="datetimeFigureOut">
              <a:rPr lang="en-US" smtClean="0"/>
              <a:t>12/18/2020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2" tIns="46581" rIns="93162" bIns="46581"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blegateway.com/passage/?search=Luke+10%3A20&amp;version=ESV"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biblegateway.com/passage/?search=Revelation+21%3A27&amp;version=ESV" TargetMode="External"/><Relationship Id="rId4" Type="http://schemas.openxmlformats.org/officeDocument/2006/relationships/hyperlink" Target="https://www.biblegateway.com/passage/?search=Revelation+13%3A8&amp;version=ESV"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biblia.com/bible/esv/Rom%202.5" TargetMode="External"/><Relationship Id="rId3" Type="http://schemas.openxmlformats.org/officeDocument/2006/relationships/hyperlink" Target="https://biblia.com/bible/esv/Matt%2025.31-36" TargetMode="External"/><Relationship Id="rId7" Type="http://schemas.openxmlformats.org/officeDocument/2006/relationships/hyperlink" Target="https://biblia.com/bible/esv/Matt%2025.46"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biblia.com/bible/esv/Matt%2025.31-46" TargetMode="External"/><Relationship Id="rId5" Type="http://schemas.openxmlformats.org/officeDocument/2006/relationships/hyperlink" Target="https://biblia.com/bible/esv/Rev%2020.11-15" TargetMode="External"/><Relationship Id="rId10" Type="http://schemas.openxmlformats.org/officeDocument/2006/relationships/hyperlink" Target="https://biblia.com/bible/esv/Rom%2014.10-12" TargetMode="External"/><Relationship Id="rId4" Type="http://schemas.openxmlformats.org/officeDocument/2006/relationships/hyperlink" Target="https://biblia.com/bible/esv/2%20Cor%205.10" TargetMode="External"/><Relationship Id="rId9" Type="http://schemas.openxmlformats.org/officeDocument/2006/relationships/hyperlink" Target="https://biblia.com/bible/esv/Rom%202.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blia.com/bible/esv/John%2014.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46">
              <a:defRPr/>
            </a:pPr>
            <a:fld id="{AAC37792-3584-8F44-A228-D4CCCED21F2F}" type="slidenum">
              <a:rPr lang="en-US">
                <a:solidFill>
                  <a:prstClr val="black"/>
                </a:solidFill>
                <a:latin typeface="Calibri" panose="020F0502020204030204"/>
              </a:rPr>
              <a:pPr defTabSz="914246">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25529"/>
                </a:solidFill>
                <a:effectLst/>
                <a:uLnTx/>
                <a:uFillTx/>
                <a:latin typeface="Corbel" panose="020B0503020204020204" pitchFamily="34" charset="0"/>
                <a:ea typeface="+mn-ea"/>
                <a:cs typeface="+mn-cs"/>
                <a:hlinkClick r:id="rId3">
                  <a:extLst>
                    <a:ext uri="{A12FA001-AC4F-418D-AE19-62706E023703}">
                      <ahyp:hlinkClr xmlns:ahyp="http://schemas.microsoft.com/office/drawing/2018/hyperlinkcolor" val="tx"/>
                    </a:ext>
                  </a:extLst>
                </a:hlinkClick>
              </a:rPr>
              <a:t>The Lamb’s Book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625529"/>
              </a:solidFill>
              <a:effectLst/>
              <a:uLnTx/>
              <a:uFillTx/>
              <a:latin typeface="Corbel" panose="020B0503020204020204" pitchFamily="34" charset="0"/>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25529"/>
                </a:solidFill>
                <a:effectLst/>
                <a:uLnTx/>
                <a:uFillTx/>
                <a:latin typeface="Corbel" panose="020B0503020204020204" pitchFamily="34" charset="0"/>
                <a:ea typeface="+mn-ea"/>
                <a:cs typeface="+mn-cs"/>
                <a:hlinkClick r:id="rId3">
                  <a:extLst>
                    <a:ext uri="{A12FA001-AC4F-418D-AE19-62706E023703}">
                      <ahyp:hlinkClr xmlns:ahyp="http://schemas.microsoft.com/office/drawing/2018/hyperlinkcolor" val="tx"/>
                    </a:ext>
                  </a:extLst>
                </a:hlinkClick>
              </a:rPr>
              <a:t>Luke 10:20</a:t>
            </a:r>
            <a:r>
              <a:rPr kumimoji="0" lang="en-US" sz="1200" b="1" i="0" u="none" strike="noStrike" kern="1200" cap="none" spc="0" normalizeH="0" baseline="0" noProof="0" dirty="0">
                <a:ln>
                  <a:noFill/>
                </a:ln>
                <a:solidFill>
                  <a:srgbClr val="625529"/>
                </a:solidFill>
                <a:effectLst/>
                <a:uLnTx/>
                <a:uFillTx/>
                <a:latin typeface="Corbel" panose="020B0503020204020204" pitchFamily="34" charset="0"/>
                <a:ea typeface="+mn-ea"/>
                <a:cs typeface="+mn-cs"/>
              </a:rPr>
              <a:t> </a:t>
            </a:r>
            <a:r>
              <a:rPr kumimoji="0" lang="en-US" sz="1200" b="0" i="0" u="none" strike="noStrike" kern="1200" cap="none" spc="0" normalizeH="0" baseline="0" noProof="0" dirty="0">
                <a:ln>
                  <a:noFill/>
                </a:ln>
                <a:solidFill>
                  <a:srgbClr val="444444"/>
                </a:solidFill>
                <a:effectLst/>
                <a:uLnTx/>
                <a:uFillTx/>
                <a:latin typeface="Corbel" panose="020B0503020204020204" pitchFamily="34" charset="0"/>
                <a:ea typeface="+mn-ea"/>
                <a:cs typeface="+mn-cs"/>
              </a:rPr>
              <a:t>ESV </a:t>
            </a:r>
            <a:endParaRPr kumimoji="0" lang="en-US" sz="1200" b="1" i="0" u="none" strike="noStrike" kern="1200" cap="none" spc="0" normalizeH="0" baseline="0" noProof="0" dirty="0">
              <a:ln>
                <a:noFill/>
              </a:ln>
              <a:solidFill>
                <a:srgbClr val="625529"/>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Nevertheless, do not rejoice in this, that the spirits are subject to you, but rejoice that your names are written in heaven.”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25529"/>
                </a:solidFill>
                <a:effectLst/>
                <a:uLnTx/>
                <a:uFillTx/>
                <a:latin typeface="Corbel" panose="020B0503020204020204" pitchFamily="34" charset="0"/>
                <a:ea typeface="+mn-ea"/>
                <a:cs typeface="+mn-cs"/>
                <a:hlinkClick r:id="rId4">
                  <a:extLst>
                    <a:ext uri="{A12FA001-AC4F-418D-AE19-62706E023703}">
                      <ahyp:hlinkClr xmlns:ahyp="http://schemas.microsoft.com/office/drawing/2018/hyperlinkcolor" val="tx"/>
                    </a:ext>
                  </a:extLst>
                </a:hlinkClick>
              </a:rPr>
              <a:t>Revelation 13:8</a:t>
            </a:r>
            <a:r>
              <a:rPr kumimoji="0" lang="en-US" sz="1200" b="1" i="0" u="none" strike="noStrike" kern="1200" cap="none" spc="0" normalizeH="0" baseline="0" noProof="0" dirty="0">
                <a:ln>
                  <a:noFill/>
                </a:ln>
                <a:solidFill>
                  <a:srgbClr val="625529"/>
                </a:solidFill>
                <a:effectLst/>
                <a:uLnTx/>
                <a:uFillTx/>
                <a:latin typeface="Corbel" panose="020B0503020204020204" pitchFamily="34" charset="0"/>
                <a:ea typeface="+mn-ea"/>
                <a:cs typeface="+mn-cs"/>
              </a:rPr>
              <a:t> </a:t>
            </a:r>
            <a:r>
              <a:rPr kumimoji="0" lang="en-US" sz="1200" b="0" i="0" u="none" strike="noStrike" kern="1200" cap="none" spc="0" normalizeH="0" baseline="0" noProof="0" dirty="0">
                <a:ln>
                  <a:noFill/>
                </a:ln>
                <a:solidFill>
                  <a:srgbClr val="444444"/>
                </a:solidFill>
                <a:effectLst/>
                <a:uLnTx/>
                <a:uFillTx/>
                <a:latin typeface="Corbel" panose="020B0503020204020204" pitchFamily="34" charset="0"/>
                <a:ea typeface="+mn-ea"/>
                <a:cs typeface="+mn-cs"/>
              </a:rPr>
              <a:t>ESV</a:t>
            </a:r>
            <a:endParaRPr kumimoji="0" lang="en-US" sz="1200" b="1" i="0" u="none" strike="noStrike" kern="1200" cap="none" spc="0" normalizeH="0" baseline="0" noProof="0" dirty="0">
              <a:ln>
                <a:noFill/>
              </a:ln>
              <a:solidFill>
                <a:srgbClr val="625529"/>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And all who dwell on earth will worship it, everyone </a:t>
            </a:r>
            <a:r>
              <a:rPr kumimoji="0" lang="en-US" sz="1200" b="1" i="1" u="none" strike="noStrike" kern="1200" cap="none" spc="0" normalizeH="0" baseline="0" noProof="0" dirty="0">
                <a:ln>
                  <a:noFill/>
                </a:ln>
                <a:solidFill>
                  <a:srgbClr val="000000"/>
                </a:solidFill>
                <a:effectLst/>
                <a:uLnTx/>
                <a:uFillTx/>
                <a:latin typeface="Corbel" panose="020B0503020204020204" pitchFamily="34" charset="0"/>
                <a:ea typeface="+mn-ea"/>
                <a:cs typeface="+mn-cs"/>
              </a:rPr>
              <a:t>whose name has not been written before the foundation of the world</a:t>
            </a: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in the </a:t>
            </a:r>
            <a:r>
              <a:rPr kumimoji="0" lang="en-US" sz="1200" b="1" i="0" u="sng" strike="noStrike" kern="1200" cap="none" spc="0" normalizeH="0" baseline="0" noProof="0" dirty="0">
                <a:ln>
                  <a:noFill/>
                </a:ln>
                <a:solidFill>
                  <a:srgbClr val="000000"/>
                </a:solidFill>
                <a:effectLst/>
                <a:uLnTx/>
                <a:uFillTx/>
                <a:latin typeface="Corbel" panose="020B0503020204020204" pitchFamily="34" charset="0"/>
                <a:ea typeface="+mn-ea"/>
                <a:cs typeface="+mn-cs"/>
              </a:rPr>
              <a:t>book of life of the Lamb who was slain</a:t>
            </a: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25529"/>
                </a:solidFill>
                <a:effectLst/>
                <a:uLnTx/>
                <a:uFillTx/>
                <a:latin typeface="Corbel" panose="020B0503020204020204" pitchFamily="34" charset="0"/>
                <a:ea typeface="+mn-ea"/>
                <a:cs typeface="+mn-cs"/>
                <a:hlinkClick r:id="rId5">
                  <a:extLst>
                    <a:ext uri="{A12FA001-AC4F-418D-AE19-62706E023703}">
                      <ahyp:hlinkClr xmlns:ahyp="http://schemas.microsoft.com/office/drawing/2018/hyperlinkcolor" val="tx"/>
                    </a:ext>
                  </a:extLst>
                </a:hlinkClick>
              </a:rPr>
              <a:t>Revelation 21:27</a:t>
            </a:r>
            <a:r>
              <a:rPr kumimoji="0" lang="en-US" sz="1200" b="1" i="0" u="none" strike="noStrike" kern="1200" cap="none" spc="0" normalizeH="0" baseline="0" noProof="0" dirty="0">
                <a:ln>
                  <a:noFill/>
                </a:ln>
                <a:solidFill>
                  <a:srgbClr val="625529"/>
                </a:solidFill>
                <a:effectLst/>
                <a:uLnTx/>
                <a:uFillTx/>
                <a:latin typeface="Corbel" panose="020B0503020204020204" pitchFamily="34" charset="0"/>
                <a:ea typeface="+mn-ea"/>
                <a:cs typeface="+mn-cs"/>
              </a:rPr>
              <a:t> </a:t>
            </a:r>
            <a:r>
              <a:rPr kumimoji="0" lang="en-US" sz="1200" b="0" i="0" u="none" strike="noStrike" kern="1200" cap="none" spc="0" normalizeH="0" baseline="0" noProof="0" dirty="0">
                <a:ln>
                  <a:noFill/>
                </a:ln>
                <a:solidFill>
                  <a:srgbClr val="444444"/>
                </a:solidFill>
                <a:effectLst/>
                <a:uLnTx/>
                <a:uFillTx/>
                <a:latin typeface="Corbel" panose="020B0503020204020204" pitchFamily="34" charset="0"/>
                <a:ea typeface="+mn-ea"/>
                <a:cs typeface="+mn-cs"/>
              </a:rPr>
              <a:t>ESV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But nothing unclean will ever enter it, nor anyone who does what is detestable or false, but only those who are written in the </a:t>
            </a:r>
            <a:r>
              <a:rPr kumimoji="0" lang="en-US" sz="1200" b="1" i="1" u="sng" strike="noStrike" kern="1200" cap="none" spc="0" normalizeH="0" baseline="0" noProof="0" dirty="0">
                <a:ln>
                  <a:noFill/>
                </a:ln>
                <a:solidFill>
                  <a:srgbClr val="000000"/>
                </a:solidFill>
                <a:effectLst/>
                <a:uLnTx/>
                <a:uFillTx/>
                <a:latin typeface="Corbel" panose="020B0503020204020204" pitchFamily="34" charset="0"/>
                <a:ea typeface="+mn-ea"/>
                <a:cs typeface="+mn-cs"/>
              </a:rPr>
              <a:t>Lamb's book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sng"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Corbel" panose="020B0503020204020204" pitchFamily="34" charset="0"/>
                <a:ea typeface="+mn-ea"/>
                <a:cs typeface="+mn-cs"/>
              </a:rPr>
              <a:t>IS YOUR NAME WRITTEN IN THE LAMB’S BOOK OF LIFE:</a:t>
            </a:r>
            <a:r>
              <a:rPr kumimoji="0" lang="en-US"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CALL OUT TO JESUS NOW... ASK HIS FORGIVENESS AND CLEANSING... ACCEPT HIS LORDSHIP AND MERCY... BE SET FREE FROM YOUR SLAVERY TO SATAN, SELF, AND SIN... YIELD YOUR HEART TO THE FATHER... </a:t>
            </a:r>
            <a:endParaRPr kumimoji="0" lang="en-US" sz="1200" b="1" i="0" u="sng"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38472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New Jerusalem </a:t>
            </a:r>
            <a:r>
              <a:rPr lang="en-US" b="0" i="1" dirty="0">
                <a:sym typeface="Wingdings" panose="05000000000000000000" pitchFamily="2" charset="2"/>
              </a:rPr>
              <a:t> </a:t>
            </a:r>
            <a:r>
              <a:rPr lang="en-US" b="0" i="0" dirty="0">
                <a:sym typeface="Wingdings" panose="05000000000000000000" pitchFamily="2" charset="2"/>
              </a:rPr>
              <a:t>contrasted with Babylon, the great whore !!</a:t>
            </a:r>
            <a:endParaRPr lang="en-US" b="0" i="1" dirty="0"/>
          </a:p>
          <a:p>
            <a:endParaRPr lang="en-US" b="0" i="1" dirty="0"/>
          </a:p>
          <a:p>
            <a:endParaRPr lang="en-US" b="0" i="1" dirty="0"/>
          </a:p>
          <a:p>
            <a:r>
              <a:rPr lang="en-US" b="0" i="1" dirty="0"/>
              <a:t>No longer any sea == </a:t>
            </a:r>
            <a:r>
              <a:rPr lang="en-US" b="0" i="0" dirty="0"/>
              <a:t>the sea was a symbol of separation and danger ! ALSO. No need for sea commerce... Sustainable through tree of life and fresh water coming from the throne and light from the Lord and the Lamb (Revelation 22:1-2) !</a:t>
            </a:r>
            <a:endParaRPr lang="en-US" b="0" i="1" dirty="0"/>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2867345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ADVENT MESSAGE</a:t>
            </a:r>
            <a:r>
              <a:rPr lang="en-US" b="0" i="1" dirty="0"/>
              <a:t>: </a:t>
            </a:r>
            <a:r>
              <a:rPr lang="en-US" b="0" i="0" dirty="0"/>
              <a:t>threefold COMING of Christ:</a:t>
            </a:r>
          </a:p>
          <a:p>
            <a:pPr marL="171450" indent="-171450">
              <a:buFont typeface="Arial" panose="020B0604020202020204" pitchFamily="34" charset="0"/>
              <a:buChar char="•"/>
            </a:pPr>
            <a:r>
              <a:rPr lang="en-US" b="0" i="0" dirty="0"/>
              <a:t>Jesus came and dwelt among us </a:t>
            </a:r>
            <a:r>
              <a:rPr lang="en-US" b="0" i="0" dirty="0">
                <a:sym typeface="Wingdings" panose="05000000000000000000" pitchFamily="2" charset="2"/>
              </a:rPr>
              <a:t> Immanuel == God with us</a:t>
            </a:r>
          </a:p>
          <a:p>
            <a:pPr marL="628650" lvl="1" indent="-171450">
              <a:buFont typeface="Arial" panose="020B0604020202020204" pitchFamily="34" charset="0"/>
              <a:buChar char="•"/>
            </a:pPr>
            <a:r>
              <a:rPr lang="en-US" b="0" i="0" dirty="0">
                <a:sym typeface="Wingdings" panose="05000000000000000000" pitchFamily="2" charset="2"/>
              </a:rPr>
              <a:t>PURPOSE: TO SAVE SINNERS</a:t>
            </a:r>
          </a:p>
          <a:p>
            <a:pPr marL="171450" indent="-171450">
              <a:buFont typeface="Arial" panose="020B0604020202020204" pitchFamily="34" charset="0"/>
              <a:buChar char="•"/>
            </a:pPr>
            <a:r>
              <a:rPr lang="en-US" b="0" i="0" dirty="0">
                <a:sym typeface="Wingdings" panose="05000000000000000000" pitchFamily="2" charset="2"/>
              </a:rPr>
              <a:t>Jesus came through indwelling Holy Spirit   God in us (Colossians 1 </a:t>
            </a:r>
            <a:r>
              <a:rPr lang="en-US" b="1" i="1" dirty="0">
                <a:sym typeface="Wingdings" panose="05000000000000000000" pitchFamily="2" charset="2"/>
              </a:rPr>
              <a:t>Christ in you, the hope of glory</a:t>
            </a:r>
            <a:r>
              <a:rPr lang="en-US" b="1" i="0" dirty="0">
                <a:sym typeface="Wingdings" panose="05000000000000000000" pitchFamily="2" charset="2"/>
              </a:rPr>
              <a:t> == mystery)</a:t>
            </a:r>
          </a:p>
          <a:p>
            <a:pPr marL="628650" lvl="1" indent="-171450">
              <a:buFont typeface="Arial" panose="020B0604020202020204" pitchFamily="34" charset="0"/>
              <a:buChar char="•"/>
            </a:pPr>
            <a:r>
              <a:rPr lang="en-US" b="0" i="0" dirty="0">
                <a:sym typeface="Wingdings" panose="05000000000000000000" pitchFamily="2" charset="2"/>
              </a:rPr>
              <a:t>PURPOSE: TO SANCTIFY SAINTS AND CONVICT OF SIN, RIGHTEOUSNESS AND JUDGMENT</a:t>
            </a:r>
          </a:p>
          <a:p>
            <a:pPr marL="171450" indent="-171450">
              <a:buFont typeface="Arial" panose="020B0604020202020204" pitchFamily="34" charset="0"/>
              <a:buChar char="•"/>
            </a:pPr>
            <a:r>
              <a:rPr lang="en-US" b="0" i="0" dirty="0">
                <a:sym typeface="Wingdings" panose="05000000000000000000" pitchFamily="2" charset="2"/>
              </a:rPr>
              <a:t>Jesus will come again to take us to Himself (John 14: </a:t>
            </a:r>
            <a:r>
              <a:rPr lang="en-US" b="1" i="1" dirty="0">
                <a:sym typeface="Wingdings" panose="05000000000000000000" pitchFamily="2" charset="2"/>
              </a:rPr>
              <a:t>where I am, you will be also</a:t>
            </a:r>
            <a:r>
              <a:rPr lang="en-US" b="0" i="0" dirty="0">
                <a:sym typeface="Wingdings" panose="05000000000000000000" pitchFamily="2" charset="2"/>
              </a:rPr>
              <a:t>)   Us with God == He will dwell among us and be our tabernacle (dwelling place)</a:t>
            </a:r>
          </a:p>
          <a:p>
            <a:pPr marL="628650" lvl="1" indent="-171450">
              <a:buFont typeface="Arial" panose="020B0604020202020204" pitchFamily="34" charset="0"/>
              <a:buChar char="•"/>
            </a:pPr>
            <a:r>
              <a:rPr lang="en-US" b="0" i="0" dirty="0">
                <a:sym typeface="Wingdings" panose="05000000000000000000" pitchFamily="2" charset="2"/>
              </a:rPr>
              <a:t>PURPOSE: TO SETTLE US IN HIS PRESENCE == IN HIS HOUSEHOLD</a:t>
            </a:r>
          </a:p>
          <a:p>
            <a:pPr marL="628650" lvl="1" indent="-171450">
              <a:buFont typeface="Arial" panose="020B0604020202020204" pitchFamily="34" charset="0"/>
              <a:buChar char="•"/>
            </a:pPr>
            <a:endParaRPr lang="en-US" b="0" i="0" dirty="0">
              <a:sym typeface="Wingdings" panose="05000000000000000000" pitchFamily="2" charset="2"/>
            </a:endParaRPr>
          </a:p>
          <a:p>
            <a:pPr marL="0" lvl="0" indent="0">
              <a:buFont typeface="Arial" panose="020B0604020202020204" pitchFamily="34" charset="0"/>
              <a:buNone/>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God Himself will be among them, 4 and </a:t>
            </a:r>
          </a:p>
          <a:p>
            <a:pPr marL="0" lvl="0" indent="0">
              <a:buFont typeface="Arial" panose="020B0604020202020204" pitchFamily="34" charset="0"/>
              <a:buNone/>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He will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wipe away every tear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from their eyes;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NO TEARS IN HEAVEN OR JUST COMFORTED IMMEDIATELY WHEN THEY FALL???</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lvl="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there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will no longer be </a:t>
            </a:r>
          </a:p>
          <a:p>
            <a:pPr marL="914400" lvl="1"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any </a:t>
            </a:r>
            <a:r>
              <a:rPr kumimoji="0" lang="en-US" sz="3200" b="1" i="1" u="sng" strike="noStrike" kern="1200" cap="none" spc="0" normalizeH="0" baseline="0" noProof="0" dirty="0">
                <a:ln>
                  <a:noFill/>
                </a:ln>
                <a:solidFill>
                  <a:prstClr val="black"/>
                </a:solidFill>
                <a:effectLst/>
                <a:uLnTx/>
                <a:uFillTx/>
                <a:latin typeface="Trebuchet MS" panose="020B0603020202020204"/>
                <a:ea typeface="+mn-ea"/>
                <a:cs typeface="+mn-cs"/>
              </a:rPr>
              <a:t>death</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914400" lvl="1"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any </a:t>
            </a:r>
            <a:r>
              <a:rPr kumimoji="0" lang="en-US" sz="3200" b="1" i="1" u="sng" strike="noStrike" kern="1200" cap="none" spc="0" normalizeH="0" baseline="0" noProof="0" dirty="0">
                <a:ln>
                  <a:noFill/>
                </a:ln>
                <a:solidFill>
                  <a:prstClr val="black"/>
                </a:solidFill>
                <a:effectLst/>
                <a:uLnTx/>
                <a:uFillTx/>
                <a:latin typeface="Trebuchet MS" panose="020B0603020202020204"/>
                <a:ea typeface="+mn-ea"/>
                <a:cs typeface="+mn-cs"/>
              </a:rPr>
              <a:t>mourning</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or </a:t>
            </a:r>
          </a:p>
          <a:p>
            <a:pPr marL="914400" lvl="1" indent="-457200">
              <a:buFont typeface="Arial" panose="020B0604020202020204" pitchFamily="34" charset="0"/>
              <a:buChar char="•"/>
            </a:pPr>
            <a:r>
              <a:rPr kumimoji="0" lang="en-US" sz="3200" b="1" i="1" u="sng" strike="noStrike" kern="1200" cap="none" spc="0" normalizeH="0" baseline="0" noProof="0" dirty="0">
                <a:ln>
                  <a:noFill/>
                </a:ln>
                <a:solidFill>
                  <a:prstClr val="black"/>
                </a:solidFill>
                <a:effectLst/>
                <a:uLnTx/>
                <a:uFillTx/>
                <a:latin typeface="Trebuchet MS" panose="020B0603020202020204"/>
                <a:ea typeface="+mn-ea"/>
                <a:cs typeface="+mn-cs"/>
              </a:rPr>
              <a:t>crying</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or </a:t>
            </a:r>
          </a:p>
          <a:p>
            <a:pPr marL="914400" lvl="1" indent="-457200">
              <a:buFont typeface="Arial" panose="020B0604020202020204" pitchFamily="34" charset="0"/>
              <a:buChar char="•"/>
            </a:pPr>
            <a:r>
              <a:rPr kumimoji="0" lang="en-US" sz="3200" b="1" i="1" u="sng" strike="noStrike" kern="1200" cap="none" spc="0" normalizeH="0" baseline="0" noProof="0" dirty="0">
                <a:ln>
                  <a:noFill/>
                </a:ln>
                <a:solidFill>
                  <a:prstClr val="black"/>
                </a:solidFill>
                <a:effectLst/>
                <a:uLnTx/>
                <a:uFillTx/>
                <a:latin typeface="Trebuchet MS" panose="020B0603020202020204"/>
                <a:ea typeface="+mn-ea"/>
                <a:cs typeface="+mn-cs"/>
              </a:rPr>
              <a:t>pain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lvl="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 </a:t>
            </a:r>
            <a:r>
              <a:rPr kumimoji="0" lang="en-US" sz="3200" b="1" i="1" u="sng" strike="noStrike" kern="1200" cap="none" spc="0" normalizeH="0" baseline="0" noProof="0" dirty="0">
                <a:ln>
                  <a:noFill/>
                </a:ln>
                <a:solidFill>
                  <a:prstClr val="black"/>
                </a:solidFill>
                <a:effectLst/>
                <a:uLnTx/>
                <a:uFillTx/>
                <a:latin typeface="Trebuchet MS" panose="020B0603020202020204"/>
                <a:ea typeface="+mn-ea"/>
                <a:cs typeface="+mn-cs"/>
              </a:rPr>
              <a:t>first things</a:t>
            </a:r>
            <a:r>
              <a:rPr kumimoji="0" lang="en-US" sz="3200" b="1" i="1"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have </a:t>
            </a:r>
            <a:r>
              <a:rPr kumimoji="0" lang="en-US" sz="3200" b="1" i="1" u="sng" strike="noStrike" kern="1200" cap="none" spc="0" normalizeH="0" baseline="0" noProof="0" dirty="0">
                <a:ln>
                  <a:noFill/>
                </a:ln>
                <a:solidFill>
                  <a:prstClr val="black"/>
                </a:solidFill>
                <a:effectLst/>
                <a:uLnTx/>
                <a:uFillTx/>
                <a:latin typeface="Trebuchet MS" panose="020B0603020202020204"/>
                <a:ea typeface="+mn-ea"/>
                <a:cs typeface="+mn-cs"/>
              </a:rPr>
              <a:t>passed away</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(FIRST THINGS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TEMPORARY) ... Again, “so be brave in face of persecution”</a:t>
            </a:r>
            <a:endParaRPr lang="en-US" b="0" i="1" dirty="0"/>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181156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46">
              <a:defRPr/>
            </a:pPr>
            <a:fld id="{AAC37792-3584-8F44-A228-D4CCCED21F2F}" type="slidenum">
              <a:rPr lang="en-US">
                <a:solidFill>
                  <a:prstClr val="black"/>
                </a:solidFill>
                <a:latin typeface="Calibri" panose="020F0502020204030204"/>
              </a:rPr>
              <a:pPr defTabSz="91424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84977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6</a:t>
            </a:fld>
            <a:endParaRPr lang="en-US"/>
          </a:p>
        </p:txBody>
      </p:sp>
    </p:spTree>
    <p:extLst>
      <p:ext uri="{BB962C8B-B14F-4D97-AF65-F5344CB8AC3E}">
        <p14:creationId xmlns:p14="http://schemas.microsoft.com/office/powerpoint/2010/main" val="314276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ystem-ui"/>
                <a:ea typeface="+mn-ea"/>
                <a:cs typeface="+mn-cs"/>
              </a:rPr>
              <a:t>Vs 11 earth and heaven fled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ystem-ui"/>
                <a:ea typeface="+mn-ea"/>
                <a:cs typeface="+mn-cs"/>
              </a:rPr>
              <a:t>2 Peter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ystem-ui"/>
                <a:ea typeface="+mn-ea"/>
                <a:cs typeface="+mn-cs"/>
              </a:rPr>
              <a:t>New International Version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ystem-ui"/>
                <a:ea typeface="+mn-ea"/>
                <a:cs typeface="+mn-cs"/>
              </a:rPr>
              <a:t>The Day of the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ystem-ui"/>
                <a:ea typeface="+mn-ea"/>
                <a:cs typeface="+mn-cs"/>
              </a:rPr>
              <a:t>1 </a:t>
            </a:r>
            <a:r>
              <a:rPr kumimoji="0" lang="en-US" sz="1200" b="0" i="0" u="none" strike="noStrike" kern="1200" cap="none" spc="0" normalizeH="0" baseline="0" noProof="0" dirty="0">
                <a:ln>
                  <a:noFill/>
                </a:ln>
                <a:solidFill>
                  <a:srgbClr val="000000"/>
                </a:solidFill>
                <a:effectLst/>
                <a:uLnTx/>
                <a:uFillTx/>
                <a:latin typeface="system-ui"/>
                <a:ea typeface="+mn-ea"/>
                <a:cs typeface="+mn-cs"/>
              </a:rPr>
              <a:t>Dear friends, this is now my second letter to you. I have written both of them as reminders to stimulate you to wholesome thinking. </a:t>
            </a:r>
            <a:r>
              <a:rPr kumimoji="0" lang="en-US" sz="1200" b="1" i="0" u="none" strike="noStrike" kern="1200" cap="none" spc="0" normalizeH="0" baseline="30000" noProof="0" dirty="0">
                <a:ln>
                  <a:noFill/>
                </a:ln>
                <a:solidFill>
                  <a:srgbClr val="000000"/>
                </a:solidFill>
                <a:effectLst/>
                <a:uLnTx/>
                <a:uFillTx/>
                <a:latin typeface="system-ui"/>
                <a:ea typeface="+mn-ea"/>
                <a:cs typeface="+mn-cs"/>
              </a:rPr>
              <a:t>2 </a:t>
            </a:r>
            <a:r>
              <a:rPr kumimoji="0" lang="en-US" sz="1200" b="0" i="0" u="none" strike="noStrike" kern="1200" cap="none" spc="0" normalizeH="0" baseline="0" noProof="0" dirty="0">
                <a:ln>
                  <a:noFill/>
                </a:ln>
                <a:solidFill>
                  <a:srgbClr val="000000"/>
                </a:solidFill>
                <a:effectLst/>
                <a:uLnTx/>
                <a:uFillTx/>
                <a:latin typeface="system-ui"/>
                <a:ea typeface="+mn-ea"/>
                <a:cs typeface="+mn-cs"/>
              </a:rPr>
              <a:t>I want you to recall the words spoken in the past by the holy prophets and the command given by our Lord and Savior through your apostles.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dirty="0">
                <a:ln>
                  <a:noFill/>
                </a:ln>
                <a:solidFill>
                  <a:srgbClr val="000000"/>
                </a:solidFill>
                <a:effectLst/>
                <a:uLnTx/>
                <a:uFillTx/>
                <a:latin typeface="system-ui"/>
                <a:ea typeface="+mn-ea"/>
                <a:cs typeface="+mn-cs"/>
              </a:rPr>
              <a:t>3 </a:t>
            </a:r>
            <a:r>
              <a:rPr kumimoji="0" lang="en-US" sz="1200" b="0" i="0" u="none" strike="noStrike" kern="1200" cap="none" spc="0" normalizeH="0" baseline="0" noProof="0" dirty="0">
                <a:ln>
                  <a:noFill/>
                </a:ln>
                <a:solidFill>
                  <a:srgbClr val="000000"/>
                </a:solidFill>
                <a:effectLst/>
                <a:uLnTx/>
                <a:uFillTx/>
                <a:latin typeface="system-ui"/>
                <a:ea typeface="+mn-ea"/>
                <a:cs typeface="+mn-cs"/>
              </a:rPr>
              <a:t>Above all, you must understand that in the last days scoffers will come, scoffing and following their own evil desires. </a:t>
            </a:r>
            <a:r>
              <a:rPr kumimoji="0" lang="en-US" sz="1200" b="1" i="0" u="none" strike="noStrike" kern="1200" cap="none" spc="0" normalizeH="0" baseline="30000" noProof="0" dirty="0">
                <a:ln>
                  <a:noFill/>
                </a:ln>
                <a:solidFill>
                  <a:srgbClr val="000000"/>
                </a:solidFill>
                <a:effectLst/>
                <a:uLnTx/>
                <a:uFillTx/>
                <a:latin typeface="system-ui"/>
                <a:ea typeface="+mn-ea"/>
                <a:cs typeface="+mn-cs"/>
              </a:rPr>
              <a:t>4 </a:t>
            </a:r>
            <a:r>
              <a:rPr kumimoji="0" lang="en-US" sz="1200" b="0" i="0" u="none" strike="noStrike" kern="1200" cap="none" spc="0" normalizeH="0" baseline="0" noProof="0" dirty="0">
                <a:ln>
                  <a:noFill/>
                </a:ln>
                <a:solidFill>
                  <a:srgbClr val="000000"/>
                </a:solidFill>
                <a:effectLst/>
                <a:uLnTx/>
                <a:uFillTx/>
                <a:latin typeface="system-ui"/>
                <a:ea typeface="+mn-ea"/>
                <a:cs typeface="+mn-cs"/>
              </a:rPr>
              <a:t>They will say, “Where is this ‘coming’ he promised? Ever since our ancestors died, everything goes on as it has since the beginning of creation.” </a:t>
            </a:r>
            <a:r>
              <a:rPr kumimoji="0" lang="en-US" sz="1200" b="1" i="0" u="none" strike="noStrike" kern="1200" cap="none" spc="0" normalizeH="0" baseline="30000" noProof="0" dirty="0">
                <a:ln>
                  <a:noFill/>
                </a:ln>
                <a:solidFill>
                  <a:srgbClr val="000000"/>
                </a:solidFill>
                <a:effectLst/>
                <a:uLnTx/>
                <a:uFillTx/>
                <a:latin typeface="system-ui"/>
                <a:ea typeface="+mn-ea"/>
                <a:cs typeface="+mn-cs"/>
              </a:rPr>
              <a:t>5 </a:t>
            </a:r>
            <a:r>
              <a:rPr kumimoji="0" lang="en-US" sz="1200" b="0" i="0" u="none" strike="noStrike" kern="1200" cap="none" spc="0" normalizeH="0" baseline="0" noProof="0" dirty="0">
                <a:ln>
                  <a:noFill/>
                </a:ln>
                <a:solidFill>
                  <a:srgbClr val="000000"/>
                </a:solidFill>
                <a:effectLst/>
                <a:uLnTx/>
                <a:uFillTx/>
                <a:latin typeface="system-ui"/>
                <a:ea typeface="+mn-ea"/>
                <a:cs typeface="+mn-cs"/>
              </a:rPr>
              <a:t>But they deliberately forget that long ago by God’s word the heavens came into being and the earth was formed out of water and by water. </a:t>
            </a:r>
            <a:r>
              <a:rPr kumimoji="0" lang="en-US" sz="1200" b="1" i="0" u="none" strike="noStrike" kern="1200" cap="none" spc="0" normalizeH="0" baseline="30000" noProof="0" dirty="0">
                <a:ln>
                  <a:noFill/>
                </a:ln>
                <a:solidFill>
                  <a:srgbClr val="000000"/>
                </a:solidFill>
                <a:effectLst/>
                <a:uLnTx/>
                <a:uFillTx/>
                <a:latin typeface="system-ui"/>
                <a:ea typeface="+mn-ea"/>
                <a:cs typeface="+mn-cs"/>
              </a:rPr>
              <a:t>6 </a:t>
            </a:r>
            <a:r>
              <a:rPr kumimoji="0" lang="en-US" sz="1200" b="0" i="0" u="none" strike="noStrike" kern="1200" cap="none" spc="0" normalizeH="0" baseline="0" noProof="0" dirty="0">
                <a:ln>
                  <a:noFill/>
                </a:ln>
                <a:solidFill>
                  <a:srgbClr val="000000"/>
                </a:solidFill>
                <a:effectLst/>
                <a:uLnTx/>
                <a:uFillTx/>
                <a:latin typeface="system-ui"/>
                <a:ea typeface="+mn-ea"/>
                <a:cs typeface="+mn-cs"/>
              </a:rPr>
              <a:t>By these waters also the world of that time was deluged and destroyed. </a:t>
            </a:r>
            <a:r>
              <a:rPr kumimoji="0" lang="en-US" sz="1200" b="1" i="1" u="sng" strike="noStrike" kern="1200" cap="none" spc="0" normalizeH="0" baseline="30000" noProof="0" dirty="0">
                <a:ln>
                  <a:noFill/>
                </a:ln>
                <a:solidFill>
                  <a:srgbClr val="000000"/>
                </a:solidFill>
                <a:effectLst/>
                <a:uLnTx/>
                <a:uFillTx/>
                <a:latin typeface="system-ui"/>
                <a:ea typeface="+mn-ea"/>
                <a:cs typeface="+mn-cs"/>
              </a:rPr>
              <a:t>7 </a:t>
            </a:r>
            <a:r>
              <a:rPr kumimoji="0" lang="en-US" sz="1200" b="1" i="1" u="sng" strike="noStrike" kern="1200" cap="none" spc="0" normalizeH="0" baseline="0" noProof="0" dirty="0">
                <a:ln>
                  <a:noFill/>
                </a:ln>
                <a:solidFill>
                  <a:srgbClr val="000000"/>
                </a:solidFill>
                <a:effectLst/>
                <a:uLnTx/>
                <a:uFillTx/>
                <a:latin typeface="system-ui"/>
                <a:ea typeface="+mn-ea"/>
                <a:cs typeface="+mn-cs"/>
              </a:rPr>
              <a:t>By the same word the present heavens and earth are reserved for fire, being kept for the day of judgment and destruction of the ungodly.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dirty="0">
                <a:ln>
                  <a:noFill/>
                </a:ln>
                <a:solidFill>
                  <a:srgbClr val="000000"/>
                </a:solidFill>
                <a:effectLst/>
                <a:uLnTx/>
                <a:uFillTx/>
                <a:latin typeface="system-ui"/>
                <a:ea typeface="+mn-ea"/>
                <a:cs typeface="+mn-cs"/>
              </a:rPr>
              <a:t>8 </a:t>
            </a:r>
            <a:r>
              <a:rPr kumimoji="0" lang="en-US" sz="1200" b="0" i="0" u="none" strike="noStrike" kern="1200" cap="none" spc="0" normalizeH="0" baseline="0" noProof="0" dirty="0">
                <a:ln>
                  <a:noFill/>
                </a:ln>
                <a:solidFill>
                  <a:srgbClr val="000000"/>
                </a:solidFill>
                <a:effectLst/>
                <a:uLnTx/>
                <a:uFillTx/>
                <a:latin typeface="system-ui"/>
                <a:ea typeface="+mn-ea"/>
                <a:cs typeface="+mn-cs"/>
              </a:rPr>
              <a:t>But do not forget this one thing, dear friends: </a:t>
            </a:r>
            <a:r>
              <a:rPr kumimoji="0" lang="en-US" sz="1200" b="1" i="1" u="sng" strike="noStrike" kern="1200" cap="none" spc="0" normalizeH="0" baseline="0" noProof="0" dirty="0">
                <a:ln>
                  <a:noFill/>
                </a:ln>
                <a:solidFill>
                  <a:srgbClr val="000000"/>
                </a:solidFill>
                <a:effectLst/>
                <a:uLnTx/>
                <a:uFillTx/>
                <a:latin typeface="system-ui"/>
                <a:ea typeface="+mn-ea"/>
                <a:cs typeface="+mn-cs"/>
              </a:rPr>
              <a:t>With the Lord a day is like a thousand years, and a thousand years are like a day</a:t>
            </a:r>
            <a:r>
              <a:rPr kumimoji="0" lang="en-US" sz="1200" b="0" i="0" u="none" strike="noStrike" kern="1200" cap="none" spc="0" normalizeH="0" baseline="0" noProof="0" dirty="0">
                <a:ln>
                  <a:noFill/>
                </a:ln>
                <a:solidFill>
                  <a:srgbClr val="000000"/>
                </a:solidFill>
                <a:effectLst/>
                <a:uLnTx/>
                <a:uFillTx/>
                <a:latin typeface="system-ui"/>
                <a:ea typeface="+mn-ea"/>
                <a:cs typeface="+mn-cs"/>
              </a:rPr>
              <a:t>. </a:t>
            </a:r>
            <a:r>
              <a:rPr kumimoji="0" lang="en-US" sz="1200" b="1" i="0" u="none" strike="noStrike" kern="1200" cap="none" spc="0" normalizeH="0" baseline="30000" noProof="0" dirty="0">
                <a:ln>
                  <a:noFill/>
                </a:ln>
                <a:solidFill>
                  <a:srgbClr val="000000"/>
                </a:solidFill>
                <a:effectLst/>
                <a:uLnTx/>
                <a:uFillTx/>
                <a:latin typeface="system-ui"/>
                <a:ea typeface="+mn-ea"/>
                <a:cs typeface="+mn-cs"/>
              </a:rPr>
              <a:t>9 </a:t>
            </a:r>
            <a:r>
              <a:rPr kumimoji="0" lang="en-US" sz="1200" b="0" i="0" u="none" strike="noStrike" kern="1200" cap="none" spc="0" normalizeH="0" baseline="0" noProof="0" dirty="0">
                <a:ln>
                  <a:noFill/>
                </a:ln>
                <a:solidFill>
                  <a:srgbClr val="000000"/>
                </a:solidFill>
                <a:effectLst/>
                <a:uLnTx/>
                <a:uFillTx/>
                <a:latin typeface="system-ui"/>
                <a:ea typeface="+mn-ea"/>
                <a:cs typeface="+mn-cs"/>
              </a:rPr>
              <a:t>The Lord is not slow in keeping his promise, as some understand slowness. Instead he is patient with you, not wanting anyone to perish, but everyone to come to repentance.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30000" noProof="0" dirty="0">
                <a:ln>
                  <a:noFill/>
                </a:ln>
                <a:solidFill>
                  <a:srgbClr val="000000"/>
                </a:solidFill>
                <a:effectLst/>
                <a:uLnTx/>
                <a:uFillTx/>
                <a:latin typeface="system-ui"/>
                <a:ea typeface="+mn-ea"/>
                <a:cs typeface="+mn-cs"/>
              </a:rPr>
              <a:t>10 </a:t>
            </a:r>
            <a:r>
              <a:rPr kumimoji="0" lang="en-US" sz="1200" b="1" i="1" u="none" strike="noStrike" kern="1200" cap="none" spc="0" normalizeH="0" baseline="0" noProof="0" dirty="0">
                <a:ln>
                  <a:noFill/>
                </a:ln>
                <a:solidFill>
                  <a:srgbClr val="000000"/>
                </a:solidFill>
                <a:effectLst/>
                <a:uLnTx/>
                <a:uFillTx/>
                <a:latin typeface="system-ui"/>
                <a:ea typeface="+mn-ea"/>
                <a:cs typeface="+mn-cs"/>
              </a:rPr>
              <a:t>But the day of the Lord will come like a thief. The heavens will disappear with a roar; the elements will be destroyed by fire, and the earth and everything done in it will be laid bare.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30000" noProof="0" dirty="0">
                <a:ln>
                  <a:noFill/>
                </a:ln>
                <a:solidFill>
                  <a:srgbClr val="000000"/>
                </a:solidFill>
                <a:effectLst/>
                <a:uLnTx/>
                <a:uFillTx/>
                <a:latin typeface="system-ui"/>
                <a:ea typeface="+mn-ea"/>
                <a:cs typeface="+mn-cs"/>
              </a:rPr>
              <a:t>11 </a:t>
            </a:r>
            <a:r>
              <a:rPr kumimoji="0" lang="en-US" sz="1200" b="1" i="1" u="none" strike="noStrike" kern="1200" cap="none" spc="0" normalizeH="0" baseline="0" noProof="0" dirty="0">
                <a:ln>
                  <a:noFill/>
                </a:ln>
                <a:solidFill>
                  <a:srgbClr val="000000"/>
                </a:solidFill>
                <a:effectLst/>
                <a:uLnTx/>
                <a:uFillTx/>
                <a:latin typeface="system-ui"/>
                <a:ea typeface="+mn-ea"/>
                <a:cs typeface="+mn-cs"/>
              </a:rPr>
              <a:t>Since everything will be destroyed in this way, what kind of people ought you to be? You ought to live holy and godly lives </a:t>
            </a:r>
            <a:r>
              <a:rPr kumimoji="0" lang="en-US" sz="1200" b="1" i="0" u="none" strike="noStrike" kern="1200" cap="none" spc="0" normalizeH="0" baseline="30000" noProof="0" dirty="0">
                <a:ln>
                  <a:noFill/>
                </a:ln>
                <a:solidFill>
                  <a:srgbClr val="000000"/>
                </a:solidFill>
                <a:effectLst/>
                <a:uLnTx/>
                <a:uFillTx/>
                <a:latin typeface="system-ui"/>
                <a:ea typeface="+mn-ea"/>
                <a:cs typeface="+mn-cs"/>
              </a:rPr>
              <a:t>12 </a:t>
            </a:r>
            <a:r>
              <a:rPr kumimoji="0" lang="en-US" sz="1200" b="0" i="0" u="none" strike="noStrike" kern="1200" cap="none" spc="0" normalizeH="0" baseline="0" noProof="0" dirty="0">
                <a:ln>
                  <a:noFill/>
                </a:ln>
                <a:solidFill>
                  <a:srgbClr val="000000"/>
                </a:solidFill>
                <a:effectLst/>
                <a:uLnTx/>
                <a:uFillTx/>
                <a:latin typeface="system-ui"/>
                <a:ea typeface="+mn-ea"/>
                <a:cs typeface="+mn-cs"/>
              </a:rPr>
              <a:t>as you look forward to the day of God and speed its coming. </a:t>
            </a:r>
            <a:r>
              <a:rPr kumimoji="0" lang="en-US" sz="1200" b="1" i="0" u="sng" strike="noStrike" kern="1200" cap="none" spc="0" normalizeH="0" baseline="0" noProof="0" dirty="0">
                <a:ln>
                  <a:noFill/>
                </a:ln>
                <a:solidFill>
                  <a:srgbClr val="000000"/>
                </a:solidFill>
                <a:effectLst/>
                <a:uLnTx/>
                <a:uFillTx/>
                <a:latin typeface="system-ui"/>
                <a:ea typeface="+mn-ea"/>
                <a:cs typeface="+mn-cs"/>
              </a:rPr>
              <a:t>That day will bring about the destruction of the heavens by fire, and the elements will melt in the heat. </a:t>
            </a:r>
            <a:r>
              <a:rPr kumimoji="0" lang="en-US" sz="1200" b="1" i="0" u="none" strike="noStrike" kern="1200" cap="none" spc="0" normalizeH="0" baseline="30000" noProof="0" dirty="0">
                <a:ln>
                  <a:noFill/>
                </a:ln>
                <a:solidFill>
                  <a:srgbClr val="000000"/>
                </a:solidFill>
                <a:effectLst/>
                <a:uLnTx/>
                <a:uFillTx/>
                <a:latin typeface="system-ui"/>
                <a:ea typeface="+mn-ea"/>
                <a:cs typeface="+mn-cs"/>
              </a:rPr>
              <a:t>13 </a:t>
            </a:r>
            <a:r>
              <a:rPr kumimoji="0" lang="en-US" sz="1200" b="0" i="0" u="none" strike="noStrike" kern="1200" cap="none" spc="0" normalizeH="0" baseline="0" noProof="0" dirty="0">
                <a:ln>
                  <a:noFill/>
                </a:ln>
                <a:solidFill>
                  <a:srgbClr val="000000"/>
                </a:solidFill>
                <a:effectLst/>
                <a:uLnTx/>
                <a:uFillTx/>
                <a:latin typeface="system-ui"/>
                <a:ea typeface="+mn-ea"/>
                <a:cs typeface="+mn-cs"/>
              </a:rPr>
              <a:t>But in keeping with his promise we are looking forward to a new heaven and a new earth, where righteousness dwells.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dirty="0">
                <a:ln>
                  <a:noFill/>
                </a:ln>
                <a:solidFill>
                  <a:srgbClr val="000000"/>
                </a:solidFill>
                <a:effectLst/>
                <a:uLnTx/>
                <a:uFillTx/>
                <a:latin typeface="system-ui"/>
                <a:ea typeface="+mn-ea"/>
                <a:cs typeface="+mn-cs"/>
              </a:rPr>
              <a:t>14 </a:t>
            </a:r>
            <a:r>
              <a:rPr kumimoji="0" lang="en-US" sz="1200" b="0" i="0" u="none" strike="noStrike" kern="1200" cap="none" spc="0" normalizeH="0" baseline="0" noProof="0" dirty="0">
                <a:ln>
                  <a:noFill/>
                </a:ln>
                <a:solidFill>
                  <a:srgbClr val="000000"/>
                </a:solidFill>
                <a:effectLst/>
                <a:uLnTx/>
                <a:uFillTx/>
                <a:latin typeface="system-ui"/>
                <a:ea typeface="+mn-ea"/>
                <a:cs typeface="+mn-cs"/>
              </a:rPr>
              <a:t>So then, dear friends, since you are looking forward to this, make every effort to be found spotless, blameless and at peace with him. </a:t>
            </a:r>
            <a:r>
              <a:rPr kumimoji="0" lang="en-US" sz="1200" b="1" i="0" u="none" strike="noStrike" kern="1200" cap="none" spc="0" normalizeH="0" baseline="30000" noProof="0" dirty="0">
                <a:ln>
                  <a:noFill/>
                </a:ln>
                <a:solidFill>
                  <a:srgbClr val="000000"/>
                </a:solidFill>
                <a:effectLst/>
                <a:uLnTx/>
                <a:uFillTx/>
                <a:latin typeface="system-ui"/>
                <a:ea typeface="+mn-ea"/>
                <a:cs typeface="+mn-cs"/>
              </a:rPr>
              <a:t>15 </a:t>
            </a:r>
            <a:r>
              <a:rPr kumimoji="0" lang="en-US" sz="1200" b="0" i="0" u="none" strike="noStrike" kern="1200" cap="none" spc="0" normalizeH="0" baseline="0" noProof="0" dirty="0">
                <a:ln>
                  <a:noFill/>
                </a:ln>
                <a:solidFill>
                  <a:srgbClr val="000000"/>
                </a:solidFill>
                <a:effectLst/>
                <a:uLnTx/>
                <a:uFillTx/>
                <a:latin typeface="system-ui"/>
                <a:ea typeface="+mn-ea"/>
                <a:cs typeface="+mn-cs"/>
              </a:rPr>
              <a:t>Bear in mind that our Lord’s patience means salvation, just as our dear brother Paul also wrote you with the wisdom that God gave him. </a:t>
            </a:r>
            <a:r>
              <a:rPr kumimoji="0" lang="en-US" sz="1200" b="1" i="0" u="none" strike="noStrike" kern="1200" cap="none" spc="0" normalizeH="0" baseline="30000" noProof="0" dirty="0">
                <a:ln>
                  <a:noFill/>
                </a:ln>
                <a:solidFill>
                  <a:srgbClr val="000000"/>
                </a:solidFill>
                <a:effectLst/>
                <a:uLnTx/>
                <a:uFillTx/>
                <a:latin typeface="system-ui"/>
                <a:ea typeface="+mn-ea"/>
                <a:cs typeface="+mn-cs"/>
              </a:rPr>
              <a:t>16 </a:t>
            </a:r>
            <a:r>
              <a:rPr kumimoji="0" lang="en-US" sz="1200" b="0" i="0" u="none" strike="noStrike" kern="1200" cap="none" spc="0" normalizeH="0" baseline="0" noProof="0" dirty="0">
                <a:ln>
                  <a:noFill/>
                </a:ln>
                <a:solidFill>
                  <a:srgbClr val="000000"/>
                </a:solidFill>
                <a:effectLst/>
                <a:uLnTx/>
                <a:uFillTx/>
                <a:latin typeface="system-ui"/>
                <a:ea typeface="+mn-ea"/>
                <a:cs typeface="+mn-cs"/>
              </a:rPr>
              <a:t>He writes the same way in all his letters, speaking in them of these matters. His letters contain some things that are hard to understand, which ignorant and unstable people distort, as they do the other Scriptures, to their own destruction.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dirty="0">
                <a:ln>
                  <a:noFill/>
                </a:ln>
                <a:solidFill>
                  <a:srgbClr val="000000"/>
                </a:solidFill>
                <a:effectLst/>
                <a:uLnTx/>
                <a:uFillTx/>
                <a:latin typeface="system-ui"/>
                <a:ea typeface="+mn-ea"/>
                <a:cs typeface="+mn-cs"/>
              </a:rPr>
              <a:t>17 </a:t>
            </a:r>
            <a:r>
              <a:rPr kumimoji="0" lang="en-US" sz="1200" b="0" i="0" u="none" strike="noStrike" kern="1200" cap="none" spc="0" normalizeH="0" baseline="0" noProof="0" dirty="0">
                <a:ln>
                  <a:noFill/>
                </a:ln>
                <a:solidFill>
                  <a:srgbClr val="000000"/>
                </a:solidFill>
                <a:effectLst/>
                <a:uLnTx/>
                <a:uFillTx/>
                <a:latin typeface="system-ui"/>
                <a:ea typeface="+mn-ea"/>
                <a:cs typeface="+mn-cs"/>
              </a:rPr>
              <a:t>Therefore, dear friends, since you have been forewarned, be on your guard so that you may not be carried away by the error of the lawless and fall from your secure position. </a:t>
            </a:r>
            <a:r>
              <a:rPr kumimoji="0" lang="en-US" sz="1200" b="1" i="0" u="none" strike="noStrike" kern="1200" cap="none" spc="0" normalizeH="0" baseline="30000" noProof="0" dirty="0">
                <a:ln>
                  <a:noFill/>
                </a:ln>
                <a:solidFill>
                  <a:srgbClr val="000000"/>
                </a:solidFill>
                <a:effectLst/>
                <a:uLnTx/>
                <a:uFillTx/>
                <a:latin typeface="system-ui"/>
                <a:ea typeface="+mn-ea"/>
                <a:cs typeface="+mn-cs"/>
              </a:rPr>
              <a:t>18 </a:t>
            </a:r>
            <a:r>
              <a:rPr kumimoji="0" lang="en-US" sz="1200" b="0" i="0" u="none" strike="noStrike" kern="1200" cap="none" spc="0" normalizeH="0" baseline="0" noProof="0" dirty="0">
                <a:ln>
                  <a:noFill/>
                </a:ln>
                <a:solidFill>
                  <a:srgbClr val="000000"/>
                </a:solidFill>
                <a:effectLst/>
                <a:uLnTx/>
                <a:uFillTx/>
                <a:latin typeface="system-ui"/>
                <a:ea typeface="+mn-ea"/>
                <a:cs typeface="+mn-cs"/>
              </a:rPr>
              <a:t>But grow in the grace and knowledge of our Lord and Savior Jesus Christ. To him be glory both now and forever! Amen.</a:t>
            </a:r>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67109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Great White Throne Judgment</a:t>
            </a:r>
          </a:p>
          <a:p>
            <a:endParaRPr lang="en-US" b="1" i="1" dirty="0"/>
          </a:p>
          <a:p>
            <a:pPr marL="171450" indent="-171450">
              <a:buFont typeface="Arial" panose="020B0604020202020204" pitchFamily="34" charset="0"/>
              <a:buChar char="•"/>
            </a:pPr>
            <a:r>
              <a:rPr lang="en-US" b="1" i="1" dirty="0"/>
              <a:t>All people?</a:t>
            </a:r>
          </a:p>
          <a:p>
            <a:pPr marL="628650" lvl="1" indent="-171450">
              <a:buFont typeface="Arial" panose="020B0604020202020204" pitchFamily="34" charset="0"/>
              <a:buChar char="•"/>
            </a:pPr>
            <a:r>
              <a:rPr lang="en-US" b="1" i="1" dirty="0"/>
              <a:t>Book of Life trumps what is written in the books of deeds</a:t>
            </a:r>
          </a:p>
          <a:p>
            <a:pPr marL="628650" lvl="1" indent="-171450">
              <a:buFont typeface="Arial" panose="020B0604020202020204" pitchFamily="34" charset="0"/>
              <a:buChar char="•"/>
            </a:pPr>
            <a:r>
              <a:rPr lang="en-US" b="0" i="0" dirty="0"/>
              <a:t>Newport (303) “It means that the great white throne judgment is not arbitrary but based upon the evidence written by the life of every person.”   ...  Dante’s </a:t>
            </a:r>
            <a:r>
              <a:rPr lang="en-US" b="0" i="1" dirty="0" err="1"/>
              <a:t>Divis</a:t>
            </a:r>
            <a:r>
              <a:rPr lang="en-US" b="0" i="1" dirty="0"/>
              <a:t> not a Divine Comedy </a:t>
            </a:r>
            <a:r>
              <a:rPr lang="en-US" b="0" i="0" dirty="0"/>
              <a:t>pictures men attached to whatever they gave their lives to...  “Works are unmistakable evidence of the loyalty of the heart. They express either belief or unbelief, faithfulness or unfaithfulness. The judgment will reveal through the records whether the loyalties were with God and the Lamb or with God’s enemies....  This judgment is not a ‘balancing of the books,’ a weighing of good works and bad works....” </a:t>
            </a:r>
          </a:p>
          <a:p>
            <a:pPr marL="171450" indent="-171450">
              <a:buFont typeface="Arial" panose="020B0604020202020204" pitchFamily="34" charset="0"/>
              <a:buChar char="•"/>
            </a:pPr>
            <a:r>
              <a:rPr lang="en-US" b="1" i="1" dirty="0"/>
              <a:t>Just the unbelievers? </a:t>
            </a:r>
          </a:p>
          <a:p>
            <a:pPr marL="628650" lvl="1" indent="-171450">
              <a:buFont typeface="Arial" panose="020B0604020202020204" pitchFamily="34" charset="0"/>
              <a:buChar char="•"/>
            </a:pPr>
            <a:r>
              <a:rPr lang="en-US" b="1" i="1" dirty="0"/>
              <a:t>??? Separate BEMA SEAT ?? </a:t>
            </a:r>
            <a:r>
              <a:rPr lang="en-US" b="0" i="0" dirty="0"/>
              <a:t>(Christians have a judgment of works at the </a:t>
            </a:r>
            <a:r>
              <a:rPr lang="en-US" b="1" i="1" dirty="0">
                <a:solidFill>
                  <a:srgbClr val="111111"/>
                </a:solidFill>
                <a:effectLst/>
                <a:latin typeface="Trebuchet MS" panose="020B0603020202020204" pitchFamily="34" charset="0"/>
              </a:rPr>
              <a:t>judgment seat [bema] of Christ</a:t>
            </a:r>
            <a:r>
              <a:rPr lang="en-US" b="1" i="1" dirty="0"/>
              <a:t> </a:t>
            </a:r>
            <a:r>
              <a:rPr lang="en-US" b="0" i="0" dirty="0"/>
              <a:t>2 Corinthians 5:</a:t>
            </a:r>
            <a:r>
              <a:rPr lang="en-US" b="0" i="0" dirty="0">
                <a:solidFill>
                  <a:srgbClr val="666666"/>
                </a:solidFill>
                <a:effectLst/>
                <a:latin typeface="Arial" panose="020B0604020202020204" pitchFamily="34" charset="0"/>
              </a:rPr>
              <a:t>10: </a:t>
            </a:r>
            <a:r>
              <a:rPr lang="en-US" b="1" i="1" dirty="0">
                <a:solidFill>
                  <a:srgbClr val="666666"/>
                </a:solidFill>
                <a:effectLst/>
                <a:latin typeface="Arial" panose="020B0604020202020204" pitchFamily="34" charset="0"/>
              </a:rPr>
              <a:t>For we must all appear before the judgment seat of Christ, so that each one may receive what is due for what he has done in the body, whether good or evil.)</a:t>
            </a:r>
            <a:endParaRPr lang="en-US" b="1" i="1" dirty="0"/>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https://www.gotquestions.org/great-white-throne-judgment.html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r>
              <a:rPr lang="en-US" b="0" i="0" dirty="0">
                <a:solidFill>
                  <a:srgbClr val="111111"/>
                </a:solidFill>
                <a:effectLst/>
                <a:latin typeface="Trebuchet MS" panose="020B0603020202020204" pitchFamily="34" charset="0"/>
              </a:rPr>
              <a:t>Some Christians believe that the Scriptures reveal </a:t>
            </a:r>
            <a:r>
              <a:rPr lang="en-US" b="1" i="0" u="sng" dirty="0">
                <a:solidFill>
                  <a:srgbClr val="111111"/>
                </a:solidFill>
                <a:effectLst/>
                <a:latin typeface="Trebuchet MS" panose="020B0603020202020204" pitchFamily="34" charset="0"/>
              </a:rPr>
              <a:t>three different judgments</a:t>
            </a:r>
            <a:r>
              <a:rPr lang="en-US" b="1" i="0" dirty="0">
                <a:solidFill>
                  <a:srgbClr val="111111"/>
                </a:solidFill>
                <a:effectLst/>
                <a:latin typeface="Trebuchet MS" panose="020B0603020202020204" pitchFamily="34" charset="0"/>
              </a:rPr>
              <a:t> </a:t>
            </a:r>
            <a:r>
              <a:rPr lang="en-US" b="0" i="0" dirty="0">
                <a:solidFill>
                  <a:srgbClr val="111111"/>
                </a:solidFill>
                <a:effectLst/>
                <a:latin typeface="Trebuchet MS" panose="020B0603020202020204" pitchFamily="34" charset="0"/>
              </a:rPr>
              <a:t>to come. The first is the judgment of the sheep and the goats or a judgment of the nations (</a:t>
            </a:r>
            <a:r>
              <a:rPr lang="en-US" b="0" i="0" u="sng" dirty="0">
                <a:solidFill>
                  <a:srgbClr val="2C5571"/>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Matthew 25:31-36</a:t>
            </a:r>
            <a:r>
              <a:rPr lang="en-US" b="0" i="0" dirty="0">
                <a:solidFill>
                  <a:srgbClr val="111111"/>
                </a:solidFill>
                <a:effectLst/>
                <a:latin typeface="Trebuchet MS" panose="020B0603020202020204" pitchFamily="34" charset="0"/>
              </a:rPr>
              <a:t>). This takes place after the tribulation period but prior to the millennium; its purpose is to determine who will enter the millennial kingdom. The second is a judgment of believers’ works, often referred to as the “judgment seat [bema] of Christ” (</a:t>
            </a:r>
            <a:r>
              <a:rPr lang="en-US" b="0" i="0" u="sng" dirty="0">
                <a:solidFill>
                  <a:srgbClr val="2C5571"/>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2 Corinthians 5:10</a:t>
            </a:r>
            <a:r>
              <a:rPr lang="en-US" b="0" i="0" dirty="0">
                <a:solidFill>
                  <a:srgbClr val="111111"/>
                </a:solidFill>
                <a:effectLst/>
                <a:latin typeface="Trebuchet MS" panose="020B0603020202020204" pitchFamily="34" charset="0"/>
              </a:rPr>
              <a:t>). At this judgment, Christians will receive degrees of reward for their works or service to God. The third is the great white throne judgment at the end of the millennium (</a:t>
            </a:r>
            <a:r>
              <a:rPr lang="en-US" b="0" i="0" u="sng" dirty="0">
                <a:solidFill>
                  <a:srgbClr val="2C5571"/>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Revelation 20:11-15</a:t>
            </a:r>
            <a:r>
              <a:rPr lang="en-US" b="0" i="0" dirty="0">
                <a:solidFill>
                  <a:srgbClr val="111111"/>
                </a:solidFill>
                <a:effectLst/>
                <a:latin typeface="Trebuchet MS" panose="020B0603020202020204" pitchFamily="34" charset="0"/>
              </a:rPr>
              <a:t>). This is the judgment of unbelievers in which they are judged according to their works and sentenced to everlasting punishment in the lake of fire.</a:t>
            </a:r>
            <a:br>
              <a:rPr lang="en-US" dirty="0"/>
            </a:br>
            <a:br>
              <a:rPr lang="en-US" dirty="0"/>
            </a:br>
            <a:r>
              <a:rPr lang="en-US" b="0" i="0" dirty="0">
                <a:solidFill>
                  <a:srgbClr val="111111"/>
                </a:solidFill>
                <a:effectLst/>
                <a:latin typeface="Trebuchet MS" panose="020B0603020202020204" pitchFamily="34" charset="0"/>
              </a:rPr>
              <a:t>Other Christians believe that all three of </a:t>
            </a:r>
            <a:r>
              <a:rPr lang="en-US" b="1" i="0" u="sng" dirty="0">
                <a:solidFill>
                  <a:srgbClr val="111111"/>
                </a:solidFill>
                <a:effectLst/>
                <a:latin typeface="Trebuchet MS" panose="020B0603020202020204" pitchFamily="34" charset="0"/>
              </a:rPr>
              <a:t>these judgments speak of the same final judgment</a:t>
            </a:r>
            <a:r>
              <a:rPr lang="en-US" b="0" i="0" dirty="0">
                <a:solidFill>
                  <a:srgbClr val="111111"/>
                </a:solidFill>
                <a:effectLst/>
                <a:latin typeface="Trebuchet MS" panose="020B0603020202020204" pitchFamily="34" charset="0"/>
              </a:rPr>
              <a:t>, not of three separate judgments. In other words, the great white throne judgment in </a:t>
            </a:r>
            <a:r>
              <a:rPr lang="en-US" b="0" i="0" u="sng" dirty="0">
                <a:solidFill>
                  <a:srgbClr val="2C5571"/>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Revelation 20:11-15</a:t>
            </a:r>
            <a:r>
              <a:rPr lang="en-US" b="0" i="0" dirty="0">
                <a:solidFill>
                  <a:srgbClr val="111111"/>
                </a:solidFill>
                <a:effectLst/>
                <a:latin typeface="Trebuchet MS" panose="020B0603020202020204" pitchFamily="34" charset="0"/>
              </a:rPr>
              <a:t> will be the time that believers and unbelievers alike are judged. Those whose names are found in the book of life will be judged for their deeds in order to determine the rewards they will receive or lose. Those whose names are not in the book of life will be judged according to their deeds to determine the degree of punishment they will receive in the lake of fire. Those who hold this view believe that </a:t>
            </a:r>
            <a:r>
              <a:rPr lang="en-US" b="0" i="0" u="sng" dirty="0">
                <a:solidFill>
                  <a:srgbClr val="2C5571"/>
                </a:solidFill>
                <a:effectLst/>
                <a:latin typeface="Trebuchet MS" panose="020B0603020202020204" pitchFamily="34" charset="0"/>
                <a:hlinkClick r:id="rId6">
                  <a:extLst>
                    <a:ext uri="{A12FA001-AC4F-418D-AE19-62706E023703}">
                      <ahyp:hlinkClr xmlns:ahyp="http://schemas.microsoft.com/office/drawing/2018/hyperlinkcolor" val="tx"/>
                    </a:ext>
                  </a:extLst>
                </a:hlinkClick>
              </a:rPr>
              <a:t>Matthew 25:31-46</a:t>
            </a:r>
            <a:r>
              <a:rPr lang="en-US" b="0" i="0" dirty="0">
                <a:solidFill>
                  <a:srgbClr val="111111"/>
                </a:solidFill>
                <a:effectLst/>
                <a:latin typeface="Trebuchet MS" panose="020B0603020202020204" pitchFamily="34" charset="0"/>
              </a:rPr>
              <a:t> is another description of what takes place at the great white throne judgment. They point to the fact that the result of this judgment is the same as what is seen after the great white throne judgment in </a:t>
            </a:r>
            <a:r>
              <a:rPr lang="en-US" b="0" i="0" u="sng" dirty="0">
                <a:solidFill>
                  <a:srgbClr val="2C5571"/>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Revelation 20:11-15</a:t>
            </a:r>
            <a:r>
              <a:rPr lang="en-US" b="0" i="0" dirty="0">
                <a:solidFill>
                  <a:srgbClr val="111111"/>
                </a:solidFill>
                <a:effectLst/>
                <a:latin typeface="Trebuchet MS" panose="020B0603020202020204" pitchFamily="34" charset="0"/>
              </a:rPr>
              <a:t>. The sheep (believers) enter into eternal life, while the goats (unbelievers) are cast into “eternal punishment” (</a:t>
            </a:r>
            <a:r>
              <a:rPr lang="en-US" b="0" i="0" u="sng" dirty="0">
                <a:solidFill>
                  <a:srgbClr val="2C5571"/>
                </a:solidFill>
                <a:effectLst/>
                <a:latin typeface="Trebuchet MS" panose="020B0603020202020204" pitchFamily="34" charset="0"/>
                <a:hlinkClick r:id="rId7">
                  <a:extLst>
                    <a:ext uri="{A12FA001-AC4F-418D-AE19-62706E023703}">
                      <ahyp:hlinkClr xmlns:ahyp="http://schemas.microsoft.com/office/drawing/2018/hyperlinkcolor" val="tx"/>
                    </a:ext>
                  </a:extLst>
                </a:hlinkClick>
              </a:rPr>
              <a:t>Matthew 25:46</a:t>
            </a:r>
            <a:r>
              <a:rPr lang="en-US" b="0" i="0" dirty="0">
                <a:solidFill>
                  <a:srgbClr val="111111"/>
                </a:solidFill>
                <a:effectLst/>
                <a:latin typeface="Trebuchet MS" panose="020B0603020202020204" pitchFamily="34" charset="0"/>
              </a:rPr>
              <a:t>).</a:t>
            </a:r>
            <a:br>
              <a:rPr lang="en-US" dirty="0"/>
            </a:br>
            <a:br>
              <a:rPr lang="en-US" dirty="0"/>
            </a:br>
            <a:r>
              <a:rPr lang="en-US" b="0" i="0" dirty="0">
                <a:solidFill>
                  <a:srgbClr val="111111"/>
                </a:solidFill>
                <a:effectLst/>
                <a:latin typeface="Trebuchet MS" panose="020B0603020202020204" pitchFamily="34" charset="0"/>
              </a:rPr>
              <a:t>Whichever view one holds of the great white throne judgment, it is important to </a:t>
            </a:r>
            <a:r>
              <a:rPr lang="en-US" sz="1600" b="1" i="0" u="sng" dirty="0">
                <a:solidFill>
                  <a:srgbClr val="111111"/>
                </a:solidFill>
                <a:effectLst/>
                <a:latin typeface="Trebuchet MS" panose="020B0603020202020204" pitchFamily="34" charset="0"/>
              </a:rPr>
              <a:t>never lose sight of the facts</a:t>
            </a:r>
            <a:r>
              <a:rPr lang="en-US" b="0" i="0" dirty="0">
                <a:solidFill>
                  <a:srgbClr val="111111"/>
                </a:solidFill>
                <a:effectLst/>
                <a:latin typeface="Trebuchet MS" panose="020B0603020202020204" pitchFamily="34" charset="0"/>
              </a:rPr>
              <a:t> concerning the coming judgment(s). </a:t>
            </a:r>
            <a:r>
              <a:rPr lang="en-US" b="1" i="0" dirty="0">
                <a:solidFill>
                  <a:srgbClr val="111111"/>
                </a:solidFill>
                <a:effectLst/>
                <a:latin typeface="Trebuchet MS" panose="020B0603020202020204" pitchFamily="34" charset="0"/>
              </a:rPr>
              <a:t>First, Jesus Christ will be the judge</a:t>
            </a:r>
            <a:r>
              <a:rPr lang="en-US" b="0" i="0" dirty="0">
                <a:solidFill>
                  <a:srgbClr val="111111"/>
                </a:solidFill>
                <a:effectLst/>
                <a:latin typeface="Trebuchet MS" panose="020B0603020202020204" pitchFamily="34" charset="0"/>
              </a:rPr>
              <a:t>, all unbelievers will be judged by Christ, and they will be punished according to the works they have done. The Bible is very clear that unbelievers are storing up wrath against themselves (</a:t>
            </a:r>
            <a:r>
              <a:rPr lang="en-US" b="0" i="0" u="sng" dirty="0">
                <a:solidFill>
                  <a:srgbClr val="2C5571"/>
                </a:solidFill>
                <a:effectLst/>
                <a:latin typeface="Trebuchet MS" panose="020B0603020202020204" pitchFamily="34" charset="0"/>
                <a:hlinkClick r:id="rId8">
                  <a:extLst>
                    <a:ext uri="{A12FA001-AC4F-418D-AE19-62706E023703}">
                      <ahyp:hlinkClr xmlns:ahyp="http://schemas.microsoft.com/office/drawing/2018/hyperlinkcolor" val="tx"/>
                    </a:ext>
                  </a:extLst>
                </a:hlinkClick>
              </a:rPr>
              <a:t>Romans 2:5</a:t>
            </a:r>
            <a:r>
              <a:rPr lang="en-US" b="0" i="0" dirty="0">
                <a:solidFill>
                  <a:srgbClr val="111111"/>
                </a:solidFill>
                <a:effectLst/>
                <a:latin typeface="Trebuchet MS" panose="020B0603020202020204" pitchFamily="34" charset="0"/>
              </a:rPr>
              <a:t>) and that God will “give to each person according to what he has done” (</a:t>
            </a:r>
            <a:r>
              <a:rPr lang="en-US" b="0" i="0" u="sng" dirty="0">
                <a:solidFill>
                  <a:srgbClr val="2C5571"/>
                </a:solidFill>
                <a:effectLst/>
                <a:latin typeface="Trebuchet MS" panose="020B0603020202020204" pitchFamily="34" charset="0"/>
                <a:hlinkClick r:id="rId9">
                  <a:extLst>
                    <a:ext uri="{A12FA001-AC4F-418D-AE19-62706E023703}">
                      <ahyp:hlinkClr xmlns:ahyp="http://schemas.microsoft.com/office/drawing/2018/hyperlinkcolor" val="tx"/>
                    </a:ext>
                  </a:extLst>
                </a:hlinkClick>
              </a:rPr>
              <a:t>Romans 2:6</a:t>
            </a:r>
            <a:r>
              <a:rPr lang="en-US" b="0" i="0" dirty="0">
                <a:solidFill>
                  <a:srgbClr val="111111"/>
                </a:solidFill>
                <a:effectLst/>
                <a:latin typeface="Trebuchet MS" panose="020B0603020202020204" pitchFamily="34" charset="0"/>
              </a:rPr>
              <a:t>). </a:t>
            </a:r>
            <a:r>
              <a:rPr lang="en-US" b="1" i="0" dirty="0">
                <a:solidFill>
                  <a:srgbClr val="111111"/>
                </a:solidFill>
                <a:effectLst/>
                <a:latin typeface="Trebuchet MS" panose="020B0603020202020204" pitchFamily="34" charset="0"/>
              </a:rPr>
              <a:t>Believers will also be judged by Christ, but since Christ’s righteousness has been imputed to us and our names are written in the book of life, we will be rewarded, but not punished, according to our deeds</a:t>
            </a:r>
            <a:r>
              <a:rPr lang="en-US" b="0" i="0" dirty="0">
                <a:solidFill>
                  <a:srgbClr val="111111"/>
                </a:solidFill>
                <a:effectLst/>
                <a:latin typeface="Trebuchet MS" panose="020B0603020202020204" pitchFamily="34" charset="0"/>
              </a:rPr>
              <a:t>. </a:t>
            </a:r>
            <a:r>
              <a:rPr lang="en-US" b="0" i="0" u="sng" dirty="0">
                <a:solidFill>
                  <a:srgbClr val="2C5571"/>
                </a:solidFill>
                <a:effectLst/>
                <a:latin typeface="Trebuchet MS" panose="020B0603020202020204" pitchFamily="34" charset="0"/>
                <a:hlinkClick r:id="rId10">
                  <a:extLst>
                    <a:ext uri="{A12FA001-AC4F-418D-AE19-62706E023703}">
                      <ahyp:hlinkClr xmlns:ahyp="http://schemas.microsoft.com/office/drawing/2018/hyperlinkcolor" val="tx"/>
                    </a:ext>
                  </a:extLst>
                </a:hlinkClick>
              </a:rPr>
              <a:t>Romans 14:10-12</a:t>
            </a:r>
            <a:r>
              <a:rPr lang="en-US" b="0" i="0" dirty="0">
                <a:solidFill>
                  <a:srgbClr val="111111"/>
                </a:solidFill>
                <a:effectLst/>
                <a:latin typeface="Trebuchet MS" panose="020B0603020202020204" pitchFamily="34" charset="0"/>
              </a:rPr>
              <a:t> says that we will all stand before the judgment seat of Christ and that each one of us will give an account to God.</a:t>
            </a:r>
            <a:endParaRPr lang="en-US" b="0" i="0" dirty="0"/>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285903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God will cast Satan, the deceiver, into "the lake of fire" that He previously prepared for the devil and his angels (Matt. 25:41).</a:t>
            </a:r>
          </a:p>
          <a:p>
            <a:endParaRPr lang="en-US" b="1" i="1" dirty="0"/>
          </a:p>
          <a:p>
            <a:r>
              <a:rPr lang="en-US" b="1" i="1" dirty="0"/>
              <a:t>Death and Hades </a:t>
            </a:r>
            <a:r>
              <a:rPr lang="en-US" b="1" i="1" dirty="0">
                <a:sym typeface="Wingdings" panose="05000000000000000000" pitchFamily="2" charset="2"/>
              </a:rPr>
              <a:t> final enemies of mankind (1 Corinthians 15 “death is swallowed up in victory!”)</a:t>
            </a:r>
          </a:p>
          <a:p>
            <a:pPr marL="171450" indent="-171450">
              <a:buFont typeface="Arial" panose="020B0604020202020204" pitchFamily="34" charset="0"/>
              <a:buChar char="•"/>
            </a:pPr>
            <a:r>
              <a:rPr lang="en-US" b="1" i="1" dirty="0">
                <a:sym typeface="Wingdings" panose="05000000000000000000" pitchFamily="2" charset="2"/>
              </a:rPr>
              <a:t>NO MORE DEATH !!!!</a:t>
            </a:r>
          </a:p>
          <a:p>
            <a:pPr marL="171450" indent="-171450">
              <a:buFont typeface="Arial" panose="020B0604020202020204" pitchFamily="34" charset="0"/>
              <a:buChar char="•"/>
            </a:pPr>
            <a:r>
              <a:rPr lang="en-US" b="1" i="1" dirty="0">
                <a:sym typeface="Wingdings" panose="05000000000000000000" pitchFamily="2" charset="2"/>
              </a:rPr>
              <a:t>ETERNAL LIFE !!!</a:t>
            </a:r>
          </a:p>
          <a:p>
            <a:pPr marL="171450" indent="-171450">
              <a:buFont typeface="Arial" panose="020B0604020202020204" pitchFamily="34" charset="0"/>
              <a:buChar char="•"/>
            </a:pPr>
            <a:r>
              <a:rPr lang="en-US" b="1" i="1" dirty="0">
                <a:sym typeface="Wingdings" panose="05000000000000000000" pitchFamily="2" charset="2"/>
              </a:rPr>
              <a:t>But only for those whose names are </a:t>
            </a:r>
            <a:r>
              <a:rPr lang="en-US" b="1" i="1" u="sng" dirty="0">
                <a:sym typeface="Wingdings" panose="05000000000000000000" pitchFamily="2" charset="2"/>
              </a:rPr>
              <a:t>found written in the book of life</a:t>
            </a:r>
            <a:r>
              <a:rPr lang="en-US" b="1" i="1" dirty="0">
                <a:sym typeface="Wingdings" panose="05000000000000000000" pitchFamily="2" charset="2"/>
              </a:rPr>
              <a:t> ! (Lamb’s Book of Life, OT: book of the living)</a:t>
            </a:r>
          </a:p>
          <a:p>
            <a:pPr marL="171450" indent="-171450">
              <a:buFont typeface="Arial" panose="020B0604020202020204" pitchFamily="34" charset="0"/>
              <a:buChar char="•"/>
            </a:pPr>
            <a:r>
              <a:rPr lang="en-US" b="0" i="0" dirty="0">
                <a:sym typeface="Wingdings" panose="05000000000000000000" pitchFamily="2" charset="2"/>
              </a:rPr>
              <a:t>Newport (303) “When taken seriously, this final note evaporates all theories of universalism.”</a:t>
            </a:r>
          </a:p>
          <a:p>
            <a:pPr marL="171450" indent="-171450">
              <a:buFont typeface="Arial" panose="020B0604020202020204" pitchFamily="34" charset="0"/>
              <a:buChar char="•"/>
            </a:pPr>
            <a:endParaRPr lang="en-US" b="1" i="1" dirty="0">
              <a:sym typeface="Wingdings" panose="05000000000000000000" pitchFamily="2" charset="2"/>
            </a:endParaRPr>
          </a:p>
          <a:p>
            <a:pPr marL="0" indent="0">
              <a:buFont typeface="Arial" panose="020B0604020202020204" pitchFamily="34" charset="0"/>
              <a:buNone/>
            </a:pPr>
            <a:r>
              <a:rPr lang="en-US" b="1" i="0" u="sng" dirty="0">
                <a:sym typeface="Wingdings" panose="05000000000000000000" pitchFamily="2" charset="2"/>
              </a:rPr>
              <a:t>John’s Message of the Gospel of Jesus Christ = HE is the ONLY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John 11:25 (ESV) </a:t>
            </a:r>
            <a:r>
              <a:rPr kumimoji="0" lang="en-US" sz="1200" b="0" i="1" u="none" strike="noStrike" kern="1200" cap="none" spc="0" normalizeH="0" baseline="0" noProof="0" dirty="0">
                <a:ln>
                  <a:noFill/>
                </a:ln>
                <a:solidFill>
                  <a:prstClr val="black"/>
                </a:solidFill>
                <a:effectLst/>
                <a:uLnTx/>
                <a:uFillTx/>
                <a:latin typeface="+mn-lt"/>
                <a:ea typeface="+mn-ea"/>
                <a:cs typeface="+mn-cs"/>
              </a:rPr>
              <a:t>25 Jesus said to her, “I am the resurrection and the life. Whoever believes in me, though he die, yet shall he live,</a:t>
            </a:r>
          </a:p>
          <a:p>
            <a:pPr marL="171450" indent="-171450">
              <a:buFont typeface="Arial" panose="020B0604020202020204" pitchFamily="34" charset="0"/>
              <a:buChar char="•"/>
            </a:pPr>
            <a:r>
              <a:rPr lang="en-US" b="0" i="0" u="sng" dirty="0">
                <a:solidFill>
                  <a:srgbClr val="2C5571"/>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John 14:6</a:t>
            </a:r>
            <a:r>
              <a:rPr lang="en-US" b="0" i="0" dirty="0">
                <a:solidFill>
                  <a:srgbClr val="111111"/>
                </a:solidFill>
                <a:effectLst/>
                <a:latin typeface="Trebuchet MS" panose="020B0603020202020204" pitchFamily="34" charset="0"/>
              </a:rPr>
              <a:t>, </a:t>
            </a:r>
            <a:r>
              <a:rPr lang="en-US" b="0" i="1" dirty="0">
                <a:solidFill>
                  <a:srgbClr val="111111"/>
                </a:solidFill>
                <a:effectLst/>
                <a:latin typeface="Trebuchet MS" panose="020B0603020202020204" pitchFamily="34" charset="0"/>
              </a:rPr>
              <a:t>“I am the way, the truth, and the life. No one comes to the Father except through 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John 17:3 (ESV)</a:t>
            </a:r>
            <a:r>
              <a:rPr kumimoji="0" lang="en-US" sz="1200" b="0" i="1" u="none" strike="noStrike" kern="1200" cap="none" spc="0" normalizeH="0" baseline="0" noProof="0" dirty="0">
                <a:ln>
                  <a:noFill/>
                </a:ln>
                <a:solidFill>
                  <a:prstClr val="black"/>
                </a:solidFill>
                <a:effectLst/>
                <a:uLnTx/>
                <a:uFillTx/>
                <a:latin typeface="+mn-lt"/>
                <a:ea typeface="+mn-ea"/>
                <a:cs typeface="+mn-cs"/>
              </a:rPr>
              <a:t> 3 And this is eternal life, that they know you, the only true God, and Jesus Christ whom you have sent.</a:t>
            </a:r>
          </a:p>
          <a:p>
            <a:pPr marL="171450" indent="-171450">
              <a:buFont typeface="Arial" panose="020B0604020202020204" pitchFamily="34" charset="0"/>
              <a:buChar char="•"/>
            </a:pPr>
            <a:r>
              <a:rPr lang="en-US" b="0" i="0" u="sng" dirty="0"/>
              <a:t>1 John 2:2 (ESV</a:t>
            </a:r>
            <a:r>
              <a:rPr lang="en-US" b="0" i="1" u="none" dirty="0"/>
              <a:t>) 2 He is the propitiation for our sins, and not for ours only but also for the sins of the whole world.</a:t>
            </a:r>
          </a:p>
          <a:p>
            <a:pPr marL="171450" indent="-171450">
              <a:buFont typeface="Arial" panose="020B0604020202020204" pitchFamily="34" charset="0"/>
              <a:buChar char="•"/>
            </a:pPr>
            <a:r>
              <a:rPr lang="en-US" b="0" i="0" u="sng" dirty="0"/>
              <a:t>1 John 2:12 (ESV)</a:t>
            </a:r>
            <a:r>
              <a:rPr lang="en-US" b="0" i="1" u="none" dirty="0"/>
              <a:t>12  I am writing to you, little children, because your sins are forgiven for his name’s sake.</a:t>
            </a:r>
          </a:p>
          <a:p>
            <a:pPr marL="171450" indent="-171450">
              <a:buFont typeface="Arial" panose="020B0604020202020204" pitchFamily="34" charset="0"/>
              <a:buChar char="•"/>
            </a:pPr>
            <a:r>
              <a:rPr lang="en-US" b="0" i="0" u="sng" dirty="0"/>
              <a:t>1 John 4:1-3</a:t>
            </a:r>
            <a:r>
              <a:rPr lang="en-US" b="0" i="0" u="none" dirty="0"/>
              <a:t> </a:t>
            </a:r>
            <a:r>
              <a:rPr lang="en-US" b="0" i="1" u="none" dirty="0"/>
              <a:t>Beloved, do not believe every spirit, but test the spirits to see whether they are from God, because many false prophets have gone out into the world. 2 By this you know the Spirit of God: every spirit that confesses that Jesus Christ has come in the flesh is from God; 3 and every spirit that does not confess Jesus is not from God; this is the spirit of the antichrist, which you have heard is coming, and now it is already in the world</a:t>
            </a:r>
            <a:r>
              <a:rPr lang="en-US" b="0" i="0" u="none" dirty="0"/>
              <a:t>. </a:t>
            </a:r>
          </a:p>
          <a:p>
            <a:pPr marL="171450" indent="-171450">
              <a:buFont typeface="Arial" panose="020B0604020202020204" pitchFamily="34" charset="0"/>
              <a:buChar char="•"/>
            </a:pPr>
            <a:r>
              <a:rPr lang="en-US" b="0" i="0" u="sng" dirty="0"/>
              <a:t>1 John </a:t>
            </a:r>
            <a:r>
              <a:rPr lang="en-US" b="0" i="0" u="none" dirty="0"/>
              <a:t>5:11-13  </a:t>
            </a:r>
            <a:r>
              <a:rPr lang="en-US" b="0" i="1" u="none" dirty="0"/>
              <a:t>11 And the testimony is this, that God has given us eternal life, and this life is in His Son. 12 The one who has the Son has the life; the one who does not have the Son of God does not have the life. 13 These things I have written to you who believe in the name of the Son of God, so that you may know that you have eternal life. </a:t>
            </a:r>
          </a:p>
          <a:p>
            <a:pPr marL="171450" indent="-171450">
              <a:buFont typeface="Arial" panose="020B0604020202020204" pitchFamily="34" charset="0"/>
              <a:buChar char="•"/>
            </a:pPr>
            <a:endParaRPr lang="en-US" b="0" i="1" u="none" dirty="0"/>
          </a:p>
          <a:p>
            <a:pPr marL="0" indent="0">
              <a:buFont typeface="Arial" panose="020B0604020202020204" pitchFamily="34" charset="0"/>
              <a:buNone/>
            </a:pPr>
            <a:r>
              <a:rPr lang="en-US" b="0" i="0" u="sng" dirty="0"/>
              <a:t>MOST FAMOUS PASSAGE</a:t>
            </a:r>
          </a:p>
          <a:p>
            <a:pPr marL="171450" indent="-171450">
              <a:buFont typeface="Arial" panose="020B0604020202020204" pitchFamily="34" charset="0"/>
              <a:buChar char="•"/>
            </a:pPr>
            <a:r>
              <a:rPr lang="en-US" b="0" i="0" u="sng" dirty="0"/>
              <a:t>John 3:13-21</a:t>
            </a:r>
            <a:r>
              <a:rPr lang="en-US" b="0" i="1" u="none" dirty="0"/>
              <a:t>13 No one has ascended into heaven except he who descended from heaven, the Son of Man.7 14 And as Moses lifted up the serpent in the wilderness, so must the Son of Man be lifted up, 15 that whoever believes in him may have eternal life.</a:t>
            </a:r>
          </a:p>
          <a:p>
            <a:pPr marL="0" indent="0">
              <a:buFont typeface="Arial" panose="020B0604020202020204" pitchFamily="34" charset="0"/>
              <a:buNone/>
            </a:pPr>
            <a:r>
              <a:rPr lang="en-US" b="0" i="1" u="none" dirty="0"/>
              <a:t>For God So Loved the World</a:t>
            </a:r>
          </a:p>
          <a:p>
            <a:pPr marL="171450" indent="-171450">
              <a:buFont typeface="Arial" panose="020B0604020202020204" pitchFamily="34" charset="0"/>
              <a:buChar char="•"/>
            </a:pPr>
            <a:r>
              <a:rPr lang="en-US" b="0" i="1" u="none" dirty="0"/>
              <a:t>16 “For God so loved the world,9 that he gave his only Son, that whoever believes in him should not perish but have eternal life. 17 For God did not send his Son into the world to condemn the world, but in order that the world might be saved through him. 18 Whoever believes in him is not condemned, but whoever does not believe is condemned already, because he has not believed in the name of the only Son of God. 19 And this is the judgment: the light has come into the world, and people loved the darkness rather than the light because their works were evil. 20 For everyone who does wicked things hates the light and does not come to the light, lest his works should be exposed. 21 But whoever does what is true comes to the light, so that it may be clearly seen that his works have been carried out in God.”</a:t>
            </a:r>
          </a:p>
          <a:p>
            <a:endParaRPr lang="en-US" b="1" i="1" dirty="0"/>
          </a:p>
          <a:p>
            <a:endParaRPr lang="en-US" b="0" i="1" dirty="0"/>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3213618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12/18/2020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12/18/2020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424543" y="753228"/>
            <a:ext cx="10025744" cy="1080938"/>
          </a:xfrm>
        </p:spPr>
        <p:txBody>
          <a:bodyPr>
            <a:normAutofit/>
          </a:bodyPr>
          <a:lstStyle/>
          <a:p>
            <a:r>
              <a:rPr lang="en-US" dirty="0"/>
              <a:t>Revelation 20:11-15  The Great White Throne</a:t>
            </a:r>
            <a:br>
              <a:rPr lang="en-US" dirty="0"/>
            </a:br>
            <a:r>
              <a:rPr lang="en-US" dirty="0"/>
              <a:t>						 Judgment</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3859518"/>
          </a:xfrm>
          <a:prstGeom prst="rect">
            <a:avLst/>
          </a:prstGeom>
        </p:spPr>
        <p:txBody>
          <a:bodyPr wrap="square">
            <a:spAutoFit/>
          </a:bodyPr>
          <a:lstStyle/>
          <a:p>
            <a:pPr lvl="0">
              <a:lnSpc>
                <a:spcPct val="90000"/>
              </a:lnSpc>
              <a:spcBef>
                <a:spcPts val="1000"/>
              </a:spcBef>
              <a:defRPr/>
            </a:pPr>
            <a:r>
              <a:rPr lang="en-US" sz="3200" i="1" dirty="0">
                <a:solidFill>
                  <a:prstClr val="white"/>
                </a:solidFill>
              </a:rPr>
              <a:t>11 Then I saw a </a:t>
            </a:r>
            <a:r>
              <a:rPr lang="en-US" sz="3200" b="1" i="1" u="sng" dirty="0">
                <a:solidFill>
                  <a:prstClr val="white"/>
                </a:solidFill>
              </a:rPr>
              <a:t>great white throne</a:t>
            </a:r>
            <a:r>
              <a:rPr lang="en-US" sz="3200" i="1" dirty="0">
                <a:solidFill>
                  <a:prstClr val="white"/>
                </a:solidFill>
              </a:rPr>
              <a:t> and Him who sat upon it, </a:t>
            </a:r>
            <a:r>
              <a:rPr lang="en-US" sz="3200" b="1" i="1" u="sng" dirty="0">
                <a:solidFill>
                  <a:prstClr val="white"/>
                </a:solidFill>
              </a:rPr>
              <a:t>from whose presence earth and heaven fled</a:t>
            </a:r>
            <a:r>
              <a:rPr lang="en-US" sz="3200" i="1" dirty="0">
                <a:solidFill>
                  <a:prstClr val="white"/>
                </a:solidFill>
              </a:rPr>
              <a:t>, and no place was found for them. 12 And I saw </a:t>
            </a:r>
            <a:r>
              <a:rPr lang="en-US" sz="3200" b="1" i="1" u="sng" dirty="0">
                <a:solidFill>
                  <a:prstClr val="white"/>
                </a:solidFill>
              </a:rPr>
              <a:t>the dead</a:t>
            </a:r>
            <a:r>
              <a:rPr lang="en-US" sz="3200" i="1" dirty="0">
                <a:solidFill>
                  <a:prstClr val="white"/>
                </a:solidFill>
              </a:rPr>
              <a:t>, the great and the small, </a:t>
            </a:r>
            <a:r>
              <a:rPr lang="en-US" sz="3200" b="1" i="1" u="sng" dirty="0">
                <a:solidFill>
                  <a:prstClr val="white"/>
                </a:solidFill>
              </a:rPr>
              <a:t>standing before the throne</a:t>
            </a:r>
            <a:r>
              <a:rPr lang="en-US" sz="3200" i="1" dirty="0">
                <a:solidFill>
                  <a:prstClr val="white"/>
                </a:solidFill>
              </a:rPr>
              <a:t>, and </a:t>
            </a:r>
            <a:r>
              <a:rPr lang="en-US" sz="3200" b="1" i="1" u="sng" dirty="0">
                <a:solidFill>
                  <a:prstClr val="white"/>
                </a:solidFill>
              </a:rPr>
              <a:t>books were opened</a:t>
            </a:r>
            <a:r>
              <a:rPr lang="en-US" sz="3200" i="1" dirty="0">
                <a:solidFill>
                  <a:prstClr val="white"/>
                </a:solidFill>
              </a:rPr>
              <a:t>; and another book was opened, which is </a:t>
            </a:r>
            <a:r>
              <a:rPr lang="en-US" sz="4800" b="1" i="1" u="sng" dirty="0">
                <a:solidFill>
                  <a:srgbClr val="FFC000"/>
                </a:solidFill>
                <a:effectLst>
                  <a:outerShdw blurRad="38100" dist="38100" dir="2700000" algn="tl">
                    <a:srgbClr val="000000">
                      <a:alpha val="43137"/>
                    </a:srgbClr>
                  </a:outerShdw>
                </a:effectLst>
              </a:rPr>
              <a:t>the book of l</a:t>
            </a:r>
            <a:r>
              <a:rPr lang="en-US" sz="4800" b="1" i="1" u="sng" dirty="0">
                <a:solidFill>
                  <a:srgbClr val="FFC000"/>
                </a:solidFill>
              </a:rPr>
              <a:t>ife</a:t>
            </a:r>
            <a:r>
              <a:rPr lang="en-US" sz="3200" i="1" dirty="0">
                <a:solidFill>
                  <a:prstClr val="white"/>
                </a:solidFill>
              </a:rPr>
              <a:t>; and </a:t>
            </a:r>
            <a:r>
              <a:rPr lang="en-US" sz="3200" b="1" i="1" u="sng" dirty="0">
                <a:solidFill>
                  <a:prstClr val="white"/>
                </a:solidFill>
              </a:rPr>
              <a:t>the dead were judged from the things which were written in the books, according to their deeds</a:t>
            </a:r>
            <a:r>
              <a:rPr lang="en-US" sz="3200" i="1" dirty="0">
                <a:solidFill>
                  <a:prstClr val="white"/>
                </a:solidFill>
              </a:rPr>
              <a:t>. </a:t>
            </a:r>
            <a:endParaRPr lang="en-US" sz="3200" b="1" i="1" u="sng" dirty="0">
              <a:solidFill>
                <a:prstClr val="white"/>
              </a:solidFill>
            </a:endParaRPr>
          </a:p>
        </p:txBody>
      </p:sp>
    </p:spTree>
    <p:extLst>
      <p:ext uri="{BB962C8B-B14F-4D97-AF65-F5344CB8AC3E}">
        <p14:creationId xmlns:p14="http://schemas.microsoft.com/office/powerpoint/2010/main" val="165169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20:11-15  The Great White Throne</a:t>
            </a:r>
            <a:br>
              <a:rPr lang="en-US" dirty="0">
                <a:solidFill>
                  <a:prstClr val="white"/>
                </a:solidFill>
              </a:rPr>
            </a:br>
            <a:r>
              <a:rPr lang="en-US" dirty="0">
                <a:solidFill>
                  <a:prstClr val="white"/>
                </a:solidFill>
              </a:rPr>
              <a:t>						 Judgment</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3970318"/>
          </a:xfrm>
          <a:prstGeom prst="rect">
            <a:avLst/>
          </a:prstGeom>
        </p:spPr>
        <p:txBody>
          <a:bodyPr wrap="square">
            <a:spAutoFit/>
          </a:bodyPr>
          <a:lstStyle/>
          <a:p>
            <a:pPr lvl="0">
              <a:lnSpc>
                <a:spcPct val="90000"/>
              </a:lnSpc>
              <a:spcBef>
                <a:spcPts val="1000"/>
              </a:spcBef>
              <a:defRPr/>
            </a:pPr>
            <a:r>
              <a:rPr lang="en-US" sz="3200" i="1" dirty="0">
                <a:solidFill>
                  <a:prstClr val="white"/>
                </a:solidFill>
              </a:rPr>
              <a:t>13 And the sea gave up the dead who were in it, and Death and Hades gave up the dead who were in them; and </a:t>
            </a:r>
            <a:r>
              <a:rPr lang="en-US" sz="3200" b="1" i="1" u="sng" dirty="0">
                <a:solidFill>
                  <a:prstClr val="white"/>
                </a:solidFill>
              </a:rPr>
              <a:t>they were judged, each one of them according to their deeds</a:t>
            </a:r>
            <a:r>
              <a:rPr lang="en-US" sz="3200" i="1" dirty="0">
                <a:solidFill>
                  <a:prstClr val="white"/>
                </a:solidFill>
              </a:rPr>
              <a:t>. 14 </a:t>
            </a:r>
            <a:r>
              <a:rPr lang="en-US" sz="3200" b="1" i="1" u="sng" dirty="0">
                <a:solidFill>
                  <a:prstClr val="white"/>
                </a:solidFill>
              </a:rPr>
              <a:t>Then Death and Hades were thrown into the lake of fire</a:t>
            </a:r>
            <a:r>
              <a:rPr lang="en-US" sz="3200" i="1" dirty="0">
                <a:solidFill>
                  <a:prstClr val="white"/>
                </a:solidFill>
              </a:rPr>
              <a:t>. This is the second death, the lake of fire</a:t>
            </a:r>
            <a:r>
              <a:rPr lang="en-US" sz="3200" b="1" i="1" dirty="0">
                <a:solidFill>
                  <a:prstClr val="white"/>
                </a:solidFill>
              </a:rPr>
              <a:t>. 15 And </a:t>
            </a:r>
            <a:r>
              <a:rPr lang="en-US" sz="4400" b="1" i="1" u="sng" dirty="0">
                <a:solidFill>
                  <a:srgbClr val="FFC000"/>
                </a:solidFill>
                <a:effectLst>
                  <a:outerShdw blurRad="38100" dist="38100" dir="2700000" algn="tl">
                    <a:srgbClr val="000000">
                      <a:alpha val="43137"/>
                    </a:srgbClr>
                  </a:outerShdw>
                </a:effectLst>
              </a:rPr>
              <a:t>if anyone’s name was not found written in the book of life</a:t>
            </a:r>
            <a:r>
              <a:rPr lang="en-US" sz="3200" b="1" i="1" dirty="0">
                <a:solidFill>
                  <a:prstClr val="white"/>
                </a:solidFill>
              </a:rPr>
              <a:t>, </a:t>
            </a:r>
            <a:r>
              <a:rPr lang="en-US" sz="3200" b="1" i="1" u="sng" dirty="0">
                <a:solidFill>
                  <a:prstClr val="white"/>
                </a:solidFill>
              </a:rPr>
              <a:t>he was thrown into the lake of fire.</a:t>
            </a:r>
          </a:p>
        </p:txBody>
      </p:sp>
    </p:spTree>
    <p:extLst>
      <p:ext uri="{BB962C8B-B14F-4D97-AF65-F5344CB8AC3E}">
        <p14:creationId xmlns:p14="http://schemas.microsoft.com/office/powerpoint/2010/main" val="68011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1F7002-A967-4289-895F-8B8991B38C1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DB63B2-948C-4291-A751-B322680CBFEC}"/>
              </a:ext>
            </a:extLst>
          </p:cNvPr>
          <p:cNvSpPr>
            <a:spLocks noGrp="1"/>
          </p:cNvSpPr>
          <p:nvPr>
            <p:ph type="title"/>
          </p:nvPr>
        </p:nvSpPr>
        <p:spPr>
          <a:xfrm>
            <a:off x="680321" y="753228"/>
            <a:ext cx="10735824" cy="1080938"/>
          </a:xfrm>
        </p:spPr>
        <p:txBody>
          <a:bodyPr>
            <a:noAutofit/>
          </a:bodyPr>
          <a:lstStyle/>
          <a:p>
            <a:pPr algn="ctr"/>
            <a:r>
              <a:rPr lang="en-US" sz="5400" b="1" dirty="0">
                <a:solidFill>
                  <a:schemeClr val="bg1"/>
                </a:solidFill>
                <a:effectLst>
                  <a:outerShdw blurRad="38100" dist="38100" dir="2700000" algn="tl">
                    <a:srgbClr val="000000">
                      <a:alpha val="43137"/>
                    </a:srgbClr>
                  </a:outerShdw>
                </a:effectLst>
              </a:rPr>
              <a:t>Is your name written in the Lamb’s Book of Life?</a:t>
            </a:r>
          </a:p>
        </p:txBody>
      </p:sp>
    </p:spTree>
    <p:extLst>
      <p:ext uri="{BB962C8B-B14F-4D97-AF65-F5344CB8AC3E}">
        <p14:creationId xmlns:p14="http://schemas.microsoft.com/office/powerpoint/2010/main" val="396890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21:1-4  The Presence of God</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2308324"/>
          </a:xfrm>
          <a:prstGeom prst="rect">
            <a:avLst/>
          </a:prstGeom>
        </p:spPr>
        <p:txBody>
          <a:bodyPr wrap="square">
            <a:spAutoFit/>
          </a:bodyPr>
          <a:lstStyle/>
          <a:p>
            <a:pPr lvl="0">
              <a:lnSpc>
                <a:spcPct val="90000"/>
              </a:lnSpc>
              <a:spcBef>
                <a:spcPts val="1000"/>
              </a:spcBef>
              <a:defRPr/>
            </a:pPr>
            <a:r>
              <a:rPr lang="en-US" sz="3200" i="1" dirty="0">
                <a:solidFill>
                  <a:prstClr val="white"/>
                </a:solidFill>
              </a:rPr>
              <a:t>1 Then I saw </a:t>
            </a:r>
            <a:r>
              <a:rPr lang="en-US" sz="3200" b="1" i="1" u="sng" dirty="0">
                <a:solidFill>
                  <a:prstClr val="white"/>
                </a:solidFill>
              </a:rPr>
              <a:t>a new heaven and a new earth</a:t>
            </a:r>
            <a:r>
              <a:rPr lang="en-US" sz="3200" i="1" dirty="0">
                <a:solidFill>
                  <a:prstClr val="white"/>
                </a:solidFill>
              </a:rPr>
              <a:t>; for the first heaven and the first earth </a:t>
            </a:r>
            <a:r>
              <a:rPr lang="en-US" sz="3200" b="1" i="1" u="sng" dirty="0">
                <a:solidFill>
                  <a:prstClr val="white"/>
                </a:solidFill>
              </a:rPr>
              <a:t>passed away</a:t>
            </a:r>
            <a:r>
              <a:rPr lang="en-US" sz="3200" i="1" dirty="0">
                <a:solidFill>
                  <a:prstClr val="white"/>
                </a:solidFill>
              </a:rPr>
              <a:t>, and there is </a:t>
            </a:r>
            <a:r>
              <a:rPr lang="en-US" sz="3200" b="1" i="1" u="sng" dirty="0">
                <a:solidFill>
                  <a:prstClr val="white"/>
                </a:solidFill>
              </a:rPr>
              <a:t>no longer any sea</a:t>
            </a:r>
            <a:r>
              <a:rPr lang="en-US" sz="3200" i="1" dirty="0">
                <a:solidFill>
                  <a:prstClr val="white"/>
                </a:solidFill>
              </a:rPr>
              <a:t>. 2 And I saw the holy city, new Jerusalem, coming down out of heaven from God, prepared </a:t>
            </a:r>
            <a:r>
              <a:rPr lang="en-US" sz="3200" b="1" i="1" u="sng" dirty="0">
                <a:solidFill>
                  <a:prstClr val="white"/>
                </a:solidFill>
              </a:rPr>
              <a:t>as a bride adorned for her husband</a:t>
            </a:r>
            <a:r>
              <a:rPr lang="en-US" sz="3200" i="1" dirty="0">
                <a:solidFill>
                  <a:prstClr val="white"/>
                </a:solidFill>
              </a:rPr>
              <a:t>. </a:t>
            </a:r>
            <a:endParaRPr lang="en-US" sz="3200" b="1" i="1" u="sng" dirty="0">
              <a:solidFill>
                <a:prstClr val="white"/>
              </a:solidFill>
            </a:endParaRPr>
          </a:p>
        </p:txBody>
      </p:sp>
    </p:spTree>
    <p:extLst>
      <p:ext uri="{BB962C8B-B14F-4D97-AF65-F5344CB8AC3E}">
        <p14:creationId xmlns:p14="http://schemas.microsoft.com/office/powerpoint/2010/main" val="150638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21:1-4  The Presence of God</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637919"/>
          </a:xfrm>
          <a:prstGeom prst="rect">
            <a:avLst/>
          </a:prstGeom>
        </p:spPr>
        <p:txBody>
          <a:bodyPr wrap="square">
            <a:spAutoFit/>
          </a:bodyPr>
          <a:lstStyle/>
          <a:p>
            <a:pPr lvl="0">
              <a:lnSpc>
                <a:spcPct val="90000"/>
              </a:lnSpc>
              <a:spcBef>
                <a:spcPts val="1000"/>
              </a:spcBef>
              <a:defRPr/>
            </a:pPr>
            <a:r>
              <a:rPr lang="en-US" sz="3200" i="1" dirty="0">
                <a:solidFill>
                  <a:prstClr val="white"/>
                </a:solidFill>
              </a:rPr>
              <a:t>3 And I heard a loud voice from the throne, saying, “Behold, the </a:t>
            </a:r>
            <a:r>
              <a:rPr lang="en-US" sz="3200" b="1" i="1" u="sng" dirty="0">
                <a:solidFill>
                  <a:srgbClr val="FFFF00"/>
                </a:solidFill>
                <a:effectLst>
                  <a:outerShdw blurRad="38100" dist="38100" dir="2700000" algn="tl">
                    <a:srgbClr val="000000">
                      <a:alpha val="43137"/>
                    </a:srgbClr>
                  </a:outerShdw>
                </a:effectLst>
              </a:rPr>
              <a:t>tabernacle</a:t>
            </a:r>
            <a:r>
              <a:rPr lang="en-US" sz="3200" i="1" dirty="0">
                <a:solidFill>
                  <a:prstClr val="white"/>
                </a:solidFill>
              </a:rPr>
              <a:t> of God is among the people, and </a:t>
            </a:r>
            <a:r>
              <a:rPr lang="en-US" sz="3200" b="1" i="1" u="sng" dirty="0">
                <a:solidFill>
                  <a:srgbClr val="FFFF00"/>
                </a:solidFill>
                <a:effectLst>
                  <a:outerShdw blurRad="38100" dist="38100" dir="2700000" algn="tl">
                    <a:srgbClr val="000000">
                      <a:alpha val="43137"/>
                    </a:srgbClr>
                  </a:outerShdw>
                </a:effectLst>
              </a:rPr>
              <a:t>He will dwell among them</a:t>
            </a:r>
            <a:r>
              <a:rPr lang="en-US" sz="3200" i="1" dirty="0">
                <a:solidFill>
                  <a:prstClr val="white"/>
                </a:solidFill>
              </a:rPr>
              <a:t>, and they shall be His people, and God Himself will be among them, 4 and He will </a:t>
            </a:r>
            <a:r>
              <a:rPr lang="en-US" sz="3200" b="1" i="1" u="sng" dirty="0">
                <a:solidFill>
                  <a:prstClr val="white"/>
                </a:solidFill>
              </a:rPr>
              <a:t>wipe away every tear</a:t>
            </a:r>
            <a:r>
              <a:rPr lang="en-US" sz="3200" i="1" dirty="0">
                <a:solidFill>
                  <a:prstClr val="white"/>
                </a:solidFill>
              </a:rPr>
              <a:t> from their eyes; and there </a:t>
            </a:r>
            <a:r>
              <a:rPr lang="en-US" sz="3200" b="1" i="1" u="sng" dirty="0">
                <a:solidFill>
                  <a:prstClr val="white"/>
                </a:solidFill>
              </a:rPr>
              <a:t>will no longer be any </a:t>
            </a:r>
            <a:r>
              <a:rPr lang="en-US" sz="3200" b="1" i="1" u="sng" dirty="0">
                <a:solidFill>
                  <a:schemeClr val="bg1"/>
                </a:solidFill>
              </a:rPr>
              <a:t>death</a:t>
            </a:r>
            <a:r>
              <a:rPr lang="en-US" sz="3200" i="1" dirty="0">
                <a:solidFill>
                  <a:prstClr val="white"/>
                </a:solidFill>
              </a:rPr>
              <a:t>; there will no longer be any </a:t>
            </a:r>
            <a:r>
              <a:rPr lang="en-US" sz="3200" b="1" i="1" u="sng" dirty="0">
                <a:solidFill>
                  <a:schemeClr val="bg1"/>
                </a:solidFill>
              </a:rPr>
              <a:t>mourning</a:t>
            </a:r>
            <a:r>
              <a:rPr lang="en-US" sz="3200" i="1" dirty="0">
                <a:solidFill>
                  <a:prstClr val="white"/>
                </a:solidFill>
              </a:rPr>
              <a:t>, or </a:t>
            </a:r>
            <a:r>
              <a:rPr lang="en-US" sz="3200" b="1" i="1" u="sng" dirty="0">
                <a:solidFill>
                  <a:schemeClr val="bg1"/>
                </a:solidFill>
              </a:rPr>
              <a:t>crying</a:t>
            </a:r>
            <a:r>
              <a:rPr lang="en-US" sz="3200" i="1" dirty="0">
                <a:solidFill>
                  <a:prstClr val="white"/>
                </a:solidFill>
              </a:rPr>
              <a:t>, or </a:t>
            </a:r>
            <a:r>
              <a:rPr lang="en-US" sz="3200" b="1" i="1" u="sng" dirty="0">
                <a:solidFill>
                  <a:schemeClr val="bg1"/>
                </a:solidFill>
              </a:rPr>
              <a:t>pain</a:t>
            </a:r>
            <a:r>
              <a:rPr lang="en-US" sz="3200" i="1" dirty="0">
                <a:solidFill>
                  <a:prstClr val="white"/>
                </a:solidFill>
              </a:rPr>
              <a:t>; the </a:t>
            </a:r>
            <a:r>
              <a:rPr lang="en-US" sz="3200" b="1" i="1" u="sng" dirty="0">
                <a:solidFill>
                  <a:schemeClr val="bg1"/>
                </a:solidFill>
              </a:rPr>
              <a:t>first things</a:t>
            </a:r>
            <a:r>
              <a:rPr lang="en-US" sz="3200" b="1" i="1" dirty="0">
                <a:solidFill>
                  <a:schemeClr val="bg1"/>
                </a:solidFill>
              </a:rPr>
              <a:t> </a:t>
            </a:r>
            <a:r>
              <a:rPr lang="en-US" sz="3200" i="1" dirty="0">
                <a:solidFill>
                  <a:prstClr val="white"/>
                </a:solidFill>
              </a:rPr>
              <a:t>have </a:t>
            </a:r>
            <a:r>
              <a:rPr lang="en-US" sz="3200" b="1" i="1" u="sng" dirty="0">
                <a:solidFill>
                  <a:schemeClr val="bg1"/>
                </a:solidFill>
              </a:rPr>
              <a:t>passed away</a:t>
            </a:r>
            <a:r>
              <a:rPr lang="en-US" sz="3200" i="1" dirty="0">
                <a:solidFill>
                  <a:prstClr val="white"/>
                </a:solidFill>
              </a:rPr>
              <a:t>.”</a:t>
            </a:r>
          </a:p>
        </p:txBody>
      </p:sp>
    </p:spTree>
    <p:extLst>
      <p:ext uri="{BB962C8B-B14F-4D97-AF65-F5344CB8AC3E}">
        <p14:creationId xmlns:p14="http://schemas.microsoft.com/office/powerpoint/2010/main" val="265190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24966" y="314325"/>
            <a:ext cx="6622972" cy="6333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1361874" y="4762474"/>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A2174D35-ADE6-472A-B837-9932C39E80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319" y="770359"/>
            <a:ext cx="4807266" cy="5635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BCD1D53A-18C5-4B77-B74E-3BD19956C4D7}"/>
              </a:ext>
            </a:extLst>
          </p:cNvPr>
          <p:cNvSpPr txBox="1"/>
          <p:nvPr/>
        </p:nvSpPr>
        <p:spPr>
          <a:xfrm>
            <a:off x="187148" y="108639"/>
            <a:ext cx="4945608" cy="1323439"/>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Noah’s First</a:t>
            </a:r>
          </a:p>
          <a:p>
            <a:pPr algn="ctr"/>
            <a:r>
              <a:rPr lang="en-US" sz="4000" b="1" dirty="0">
                <a:effectLst>
                  <a:outerShdw blurRad="38100" dist="38100" dir="2700000" algn="tl">
                    <a:srgbClr val="000000">
                      <a:alpha val="43137"/>
                    </a:srgbClr>
                  </a:outerShdw>
                </a:effectLst>
              </a:rPr>
              <a:t>Christmas</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511679" cy="5375777"/>
          </a:xfrm>
        </p:spPr>
        <p:txBody>
          <a:bodyPr>
            <a:noAutofit/>
          </a:bodyPr>
          <a:lstStyle/>
          <a:p>
            <a:pPr marL="0" indent="0">
              <a:lnSpc>
                <a:spcPct val="100000"/>
              </a:lnSpc>
              <a:spcBef>
                <a:spcPts val="0"/>
              </a:spcBef>
              <a:buNone/>
            </a:pPr>
            <a:r>
              <a:rPr lang="en-US" sz="4400" b="1" u="sng" dirty="0">
                <a:effectLst>
                  <a:outerShdw blurRad="38100" dist="38100" dir="2700000" algn="tl">
                    <a:srgbClr val="000000">
                      <a:alpha val="43137"/>
                    </a:srgbClr>
                  </a:outerShdw>
                </a:effectLst>
              </a:rPr>
              <a:t>Sundays Facebook Live or In-person</a:t>
            </a:r>
            <a:r>
              <a:rPr lang="en-US" sz="4400" b="1" dirty="0">
                <a:effectLst>
                  <a:outerShdw blurRad="38100" dist="38100" dir="2700000" algn="tl">
                    <a:srgbClr val="000000">
                      <a:alpha val="43137"/>
                    </a:srgbClr>
                  </a:outerShdw>
                </a:effectLst>
              </a:rPr>
              <a:t>:   </a:t>
            </a:r>
          </a:p>
          <a:p>
            <a:pPr marL="0" indent="0">
              <a:lnSpc>
                <a:spcPct val="100000"/>
              </a:lnSpc>
              <a:spcBef>
                <a:spcPts val="600"/>
              </a:spcBef>
              <a:buNone/>
            </a:pPr>
            <a:r>
              <a:rPr lang="en-US" sz="4400" b="1" dirty="0">
                <a:effectLst>
                  <a:outerShdw blurRad="38100" dist="38100" dir="2700000" algn="tl">
                    <a:srgbClr val="000000">
                      <a:alpha val="43137"/>
                    </a:srgbClr>
                  </a:outerShdw>
                </a:effectLst>
              </a:rPr>
              <a:t>  </a:t>
            </a:r>
          </a:p>
          <a:p>
            <a:pPr marL="0" indent="0">
              <a:lnSpc>
                <a:spcPct val="100000"/>
              </a:lnSpc>
              <a:spcBef>
                <a:spcPts val="600"/>
              </a:spcBef>
              <a:buNone/>
            </a:pPr>
            <a:r>
              <a:rPr lang="en-US" sz="4400" b="1" dirty="0">
                <a:effectLst>
                  <a:outerShdw blurRad="38100" dist="38100" dir="2700000" algn="tl">
                    <a:srgbClr val="000000">
                      <a:alpha val="43137"/>
                    </a:srgbClr>
                  </a:outerShdw>
                </a:effectLst>
              </a:rPr>
              <a:t>  9:15  Small Group Sunday School Classes </a:t>
            </a:r>
          </a:p>
          <a:p>
            <a:pPr marL="0" indent="0">
              <a:buNone/>
            </a:pPr>
            <a:endParaRPr lang="en-US" sz="1000" b="1" dirty="0">
              <a:effectLst>
                <a:outerShdw blurRad="38100" dist="38100" dir="2700000" algn="tl">
                  <a:srgbClr val="000000">
                    <a:alpha val="43137"/>
                  </a:srgbClr>
                </a:outerShdw>
              </a:effectLst>
            </a:endParaRPr>
          </a:p>
          <a:p>
            <a:pPr marL="0" indent="0">
              <a:spcBef>
                <a:spcPts val="0"/>
              </a:spcBef>
              <a:buNone/>
            </a:pPr>
            <a:r>
              <a:rPr lang="en-US" sz="4800" b="1" dirty="0">
                <a:effectLst>
                  <a:outerShdw blurRad="38100" dist="38100" dir="2700000" algn="tl">
                    <a:srgbClr val="000000">
                      <a:alpha val="43137"/>
                    </a:srgbClr>
                  </a:outerShdw>
                </a:effectLst>
              </a:rPr>
              <a:t> 10:30  Worship (Facebook or YouTube)</a:t>
            </a:r>
          </a:p>
          <a:p>
            <a:pPr marL="0" indent="0" algn="ctr">
              <a:buNone/>
            </a:pPr>
            <a:r>
              <a:rPr lang="en-US" sz="4800" b="1" dirty="0">
                <a:effectLst>
                  <a:outerShdw blurRad="38100" dist="38100" dir="2700000" algn="tl">
                    <a:srgbClr val="000000">
                      <a:alpha val="43137"/>
                    </a:srgbClr>
                  </a:outerShdw>
                </a:effectLst>
              </a:rPr>
              <a:t>--------------------------------</a:t>
            </a:r>
          </a:p>
          <a:p>
            <a:pPr marL="0" indent="0" algn="ctr">
              <a:buNone/>
            </a:pPr>
            <a:r>
              <a:rPr lang="en-US" sz="4800" b="1" dirty="0">
                <a:effectLst>
                  <a:outerShdw blurRad="38100" dist="38100" dir="2700000" algn="tl">
                    <a:srgbClr val="000000">
                      <a:alpha val="43137"/>
                    </a:srgbClr>
                  </a:outerShdw>
                </a:effectLst>
              </a:rPr>
              <a:t>Mask in and Mask out...</a:t>
            </a:r>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662A0-AF9E-47D6-8AD0-CCC1F8A47014}"/>
              </a:ext>
            </a:extLst>
          </p:cNvPr>
          <p:cNvPicPr>
            <a:picLocks noChangeAspect="1"/>
          </p:cNvPicPr>
          <p:nvPr/>
        </p:nvPicPr>
        <p:blipFill>
          <a:blip r:embed="rId3"/>
          <a:stretch>
            <a:fillRect/>
          </a:stretch>
        </p:blipFill>
        <p:spPr>
          <a:xfrm>
            <a:off x="4619624" y="214134"/>
            <a:ext cx="7353301"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4F4A4060-5B1D-4768-BBC4-1D2C8840A8EF}"/>
              </a:ext>
            </a:extLst>
          </p:cNvPr>
          <p:cNvSpPr txBox="1"/>
          <p:nvPr/>
        </p:nvSpPr>
        <p:spPr>
          <a:xfrm>
            <a:off x="0" y="257175"/>
            <a:ext cx="4248151" cy="6186309"/>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No Revelation Study next Wednesday, December 23</a:t>
            </a:r>
            <a:r>
              <a:rPr lang="en-US" sz="3600" b="1" baseline="30000" dirty="0">
                <a:effectLst>
                  <a:outerShdw blurRad="38100" dist="38100" dir="2700000" algn="tl">
                    <a:srgbClr val="000000">
                      <a:alpha val="43137"/>
                    </a:srgbClr>
                  </a:outerShdw>
                </a:effectLst>
              </a:rPr>
              <a:t>rd</a:t>
            </a: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r>
              <a:rPr lang="en-US" sz="3600" b="1" dirty="0">
                <a:effectLst>
                  <a:outerShdw blurRad="38100" dist="38100" dir="2700000" algn="tl">
                    <a:srgbClr val="000000">
                      <a:alpha val="43137"/>
                    </a:srgbClr>
                  </a:outerShdw>
                </a:effectLst>
              </a:rPr>
              <a:t>I’ll be spending time with my family...</a:t>
            </a:r>
          </a:p>
          <a:p>
            <a:pPr algn="ctr"/>
            <a:r>
              <a:rPr lang="en-US" sz="3600" b="1" dirty="0">
                <a:effectLst>
                  <a:outerShdw blurRad="38100" dist="38100" dir="2700000" algn="tl">
                    <a:srgbClr val="000000">
                      <a:alpha val="43137"/>
                    </a:srgbClr>
                  </a:outerShdw>
                </a:effectLst>
              </a:rPr>
              <a:t>Including my new </a:t>
            </a:r>
          </a:p>
          <a:p>
            <a:pPr algn="ctr"/>
            <a:r>
              <a:rPr lang="en-US" sz="3600" b="1" dirty="0">
                <a:effectLst>
                  <a:outerShdw blurRad="38100" dist="38100" dir="2700000" algn="tl">
                    <a:srgbClr val="000000">
                      <a:alpha val="43137"/>
                    </a:srgbClr>
                  </a:outerShdw>
                </a:effectLst>
              </a:rPr>
              <a:t>(yet unborn) granddaughter!</a:t>
            </a:r>
          </a:p>
        </p:txBody>
      </p:sp>
    </p:spTree>
    <p:extLst>
      <p:ext uri="{BB962C8B-B14F-4D97-AF65-F5344CB8AC3E}">
        <p14:creationId xmlns:p14="http://schemas.microsoft.com/office/powerpoint/2010/main" val="99315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032-7CE7-4FD5-92D7-E588454A8459}"/>
              </a:ext>
            </a:extLst>
          </p:cNvPr>
          <p:cNvSpPr>
            <a:spLocks noGrp="1"/>
          </p:cNvSpPr>
          <p:nvPr>
            <p:ph type="ctrTitle"/>
          </p:nvPr>
        </p:nvSpPr>
        <p:spPr/>
        <p:txBody>
          <a:bodyPr/>
          <a:lstStyle/>
          <a:p>
            <a:r>
              <a:rPr lang="en-US" dirty="0"/>
              <a:t>BEGIN HERE </a:t>
            </a:r>
            <a:br>
              <a:rPr lang="en-US" dirty="0"/>
            </a:br>
            <a:r>
              <a:rPr lang="en-US" dirty="0"/>
              <a:t>December 16, 2020</a:t>
            </a:r>
          </a:p>
        </p:txBody>
      </p:sp>
      <p:sp>
        <p:nvSpPr>
          <p:cNvPr id="3" name="Subtitle 2">
            <a:extLst>
              <a:ext uri="{FF2B5EF4-FFF2-40B4-BE49-F238E27FC236}">
                <a16:creationId xmlns:a16="http://schemas.microsoft.com/office/drawing/2014/main" id="{704B9FE9-6820-4C38-83FC-CB05F761DE3F}"/>
              </a:ext>
            </a:extLst>
          </p:cNvPr>
          <p:cNvSpPr>
            <a:spLocks noGrp="1"/>
          </p:cNvSpPr>
          <p:nvPr>
            <p:ph type="subTitle" idx="1"/>
          </p:nvPr>
        </p:nvSpPr>
        <p:spPr>
          <a:xfrm>
            <a:off x="342900" y="4394039"/>
            <a:ext cx="8858250" cy="1892461"/>
          </a:xfrm>
        </p:spPr>
        <p:txBody>
          <a:bodyPr>
            <a:noAutofit/>
          </a:bodyPr>
          <a:lstStyle/>
          <a:p>
            <a:r>
              <a:rPr lang="en-US" sz="4400" dirty="0"/>
              <a:t>Week 29 – Revelation 20b</a:t>
            </a:r>
          </a:p>
          <a:p>
            <a:r>
              <a:rPr lang="en-US" sz="4400" dirty="0"/>
              <a:t>The Great White Throne Judgment</a:t>
            </a:r>
          </a:p>
        </p:txBody>
      </p:sp>
    </p:spTree>
    <p:extLst>
      <p:ext uri="{BB962C8B-B14F-4D97-AF65-F5344CB8AC3E}">
        <p14:creationId xmlns:p14="http://schemas.microsoft.com/office/powerpoint/2010/main" val="2805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424543" y="753228"/>
            <a:ext cx="10025744" cy="1080938"/>
          </a:xfrm>
        </p:spPr>
        <p:txBody>
          <a:bodyPr>
            <a:normAutofit/>
          </a:bodyPr>
          <a:lstStyle/>
          <a:p>
            <a:r>
              <a:rPr lang="en-US" dirty="0"/>
              <a:t>Revelation 20:11-15  The Great White Throne</a:t>
            </a:r>
            <a:br>
              <a:rPr lang="en-US" dirty="0"/>
            </a:br>
            <a:r>
              <a:rPr lang="en-US" dirty="0"/>
              <a:t>						 Judgment</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110463"/>
            <a:ext cx="10787779" cy="3859518"/>
          </a:xfrm>
          <a:prstGeom prst="rect">
            <a:avLst/>
          </a:prstGeom>
        </p:spPr>
        <p:txBody>
          <a:bodyPr wrap="square">
            <a:spAutoFit/>
          </a:bodyPr>
          <a:lstStyle/>
          <a:p>
            <a:pPr lvl="0">
              <a:lnSpc>
                <a:spcPct val="90000"/>
              </a:lnSpc>
              <a:spcBef>
                <a:spcPts val="1000"/>
              </a:spcBef>
              <a:defRPr/>
            </a:pPr>
            <a:r>
              <a:rPr lang="en-US" sz="3200" i="1" dirty="0">
                <a:solidFill>
                  <a:prstClr val="white"/>
                </a:solidFill>
              </a:rPr>
              <a:t>11 Then I saw a </a:t>
            </a:r>
            <a:r>
              <a:rPr lang="en-US" sz="3200" b="1" i="1" u="sng" dirty="0">
                <a:solidFill>
                  <a:prstClr val="white"/>
                </a:solidFill>
              </a:rPr>
              <a:t>great white throne</a:t>
            </a:r>
            <a:r>
              <a:rPr lang="en-US" sz="3200" i="1" dirty="0">
                <a:solidFill>
                  <a:prstClr val="white"/>
                </a:solidFill>
              </a:rPr>
              <a:t> and Him who sat upon it, </a:t>
            </a:r>
            <a:r>
              <a:rPr lang="en-US" sz="3200" b="1" i="1" u="sng" dirty="0">
                <a:solidFill>
                  <a:prstClr val="white"/>
                </a:solidFill>
              </a:rPr>
              <a:t>from whose presence earth and heaven fled</a:t>
            </a:r>
            <a:r>
              <a:rPr lang="en-US" sz="3200" i="1" dirty="0">
                <a:solidFill>
                  <a:prstClr val="white"/>
                </a:solidFill>
              </a:rPr>
              <a:t>, and no place was found for them. 12 And I saw </a:t>
            </a:r>
            <a:r>
              <a:rPr lang="en-US" sz="3200" b="1" i="1" u="sng" dirty="0">
                <a:solidFill>
                  <a:prstClr val="white"/>
                </a:solidFill>
              </a:rPr>
              <a:t>the dead</a:t>
            </a:r>
            <a:r>
              <a:rPr lang="en-US" sz="3200" i="1" dirty="0">
                <a:solidFill>
                  <a:prstClr val="white"/>
                </a:solidFill>
              </a:rPr>
              <a:t>, the great and the small, </a:t>
            </a:r>
            <a:r>
              <a:rPr lang="en-US" sz="3200" b="1" i="1" u="sng" dirty="0">
                <a:solidFill>
                  <a:prstClr val="white"/>
                </a:solidFill>
              </a:rPr>
              <a:t>standing before the throne</a:t>
            </a:r>
            <a:r>
              <a:rPr lang="en-US" sz="3200" i="1" dirty="0">
                <a:solidFill>
                  <a:prstClr val="white"/>
                </a:solidFill>
              </a:rPr>
              <a:t>, and </a:t>
            </a:r>
            <a:r>
              <a:rPr lang="en-US" sz="3200" b="1" i="1" u="sng" dirty="0">
                <a:solidFill>
                  <a:prstClr val="white"/>
                </a:solidFill>
              </a:rPr>
              <a:t>books were opened</a:t>
            </a:r>
            <a:r>
              <a:rPr lang="en-US" sz="3200" i="1" dirty="0">
                <a:solidFill>
                  <a:prstClr val="white"/>
                </a:solidFill>
              </a:rPr>
              <a:t>; and another book was opened, which is </a:t>
            </a:r>
            <a:r>
              <a:rPr lang="en-US" sz="4800" b="1" i="1" u="sng" dirty="0">
                <a:solidFill>
                  <a:srgbClr val="FFC000"/>
                </a:solidFill>
                <a:effectLst>
                  <a:outerShdw blurRad="38100" dist="38100" dir="2700000" algn="tl">
                    <a:srgbClr val="000000">
                      <a:alpha val="43137"/>
                    </a:srgbClr>
                  </a:outerShdw>
                </a:effectLst>
              </a:rPr>
              <a:t>the book of l</a:t>
            </a:r>
            <a:r>
              <a:rPr lang="en-US" sz="4800" b="1" i="1" u="sng" dirty="0">
                <a:solidFill>
                  <a:srgbClr val="FFC000"/>
                </a:solidFill>
              </a:rPr>
              <a:t>ife</a:t>
            </a:r>
            <a:r>
              <a:rPr lang="en-US" sz="3200" i="1" dirty="0">
                <a:solidFill>
                  <a:prstClr val="white"/>
                </a:solidFill>
              </a:rPr>
              <a:t>; and </a:t>
            </a:r>
            <a:r>
              <a:rPr lang="en-US" sz="3200" b="1" i="1" u="sng" dirty="0">
                <a:solidFill>
                  <a:prstClr val="white"/>
                </a:solidFill>
              </a:rPr>
              <a:t>the dead were judged from the things which were written in the books, according to their deeds</a:t>
            </a:r>
            <a:r>
              <a:rPr lang="en-US" sz="3200" i="1" dirty="0">
                <a:solidFill>
                  <a:prstClr val="white"/>
                </a:solidFill>
              </a:rPr>
              <a:t>. </a:t>
            </a:r>
            <a:endParaRPr lang="en-US" sz="3200" b="1" i="1" u="sng" dirty="0">
              <a:solidFill>
                <a:prstClr val="white"/>
              </a:solidFill>
            </a:endParaRPr>
          </a:p>
        </p:txBody>
      </p:sp>
    </p:spTree>
    <p:extLst>
      <p:ext uri="{BB962C8B-B14F-4D97-AF65-F5344CB8AC3E}">
        <p14:creationId xmlns:p14="http://schemas.microsoft.com/office/powerpoint/2010/main" val="111283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3021</Words>
  <Application>Microsoft Office PowerPoint</Application>
  <PresentationFormat>Widescreen</PresentationFormat>
  <Paragraphs>125</Paragraphs>
  <Slides>15</Slides>
  <Notes>13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Corbel</vt:lpstr>
      <vt:lpstr>system-ui</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PowerPoint Presentation</vt:lpstr>
      <vt:lpstr>BEGIN HERE  December 16, 2020</vt:lpstr>
      <vt:lpstr>Revelation 20:11-15  The Great White Throne        Judgment</vt:lpstr>
      <vt:lpstr>Revelation 20:11-15  The Great White Throne        Judgment</vt:lpstr>
      <vt:lpstr>Revelation 20:11-15  The Great White Throne        Judgment</vt:lpstr>
      <vt:lpstr>Is your name written in the Lamb’s Book of Life?</vt:lpstr>
      <vt:lpstr>Revelation 21:1-4  The Presence of God</vt:lpstr>
      <vt:lpstr>Revelation 21:1-4  The Presence of God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13</cp:revision>
  <dcterms:created xsi:type="dcterms:W3CDTF">2020-12-16T21:01:22Z</dcterms:created>
  <dcterms:modified xsi:type="dcterms:W3CDTF">2020-12-18T18:06:05Z</dcterms:modified>
</cp:coreProperties>
</file>